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22.xml" ContentType="application/vnd.openxmlformats-officedocument.presentationml.notesSlide+xml"/>
  <Override PartName="/ppt/tags/tag15.xml" ContentType="application/vnd.openxmlformats-officedocument.presentationml.tags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notesSlides/notesSlide25.xml" ContentType="application/vnd.openxmlformats-officedocument.presentationml.notesSlide+xml"/>
  <Override PartName="/ppt/tags/tag18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76" r:id="rId3"/>
  </p:sldMasterIdLst>
  <p:notesMasterIdLst>
    <p:notesMasterId r:id="rId34"/>
  </p:notesMasterIdLst>
  <p:handoutMasterIdLst>
    <p:handoutMasterId r:id="rId35"/>
  </p:handoutMasterIdLst>
  <p:sldIdLst>
    <p:sldId id="16742348" r:id="rId4"/>
    <p:sldId id="16742334" r:id="rId5"/>
    <p:sldId id="16742349" r:id="rId6"/>
    <p:sldId id="3085" r:id="rId7"/>
    <p:sldId id="3016" r:id="rId8"/>
    <p:sldId id="300" r:id="rId9"/>
    <p:sldId id="1340" r:id="rId10"/>
    <p:sldId id="16742335" r:id="rId11"/>
    <p:sldId id="16742350" r:id="rId12"/>
    <p:sldId id="3563" r:id="rId13"/>
    <p:sldId id="16742346" r:id="rId14"/>
    <p:sldId id="16742316" r:id="rId15"/>
    <p:sldId id="3031" r:id="rId16"/>
    <p:sldId id="3094" r:id="rId17"/>
    <p:sldId id="16742325" r:id="rId18"/>
    <p:sldId id="3037" r:id="rId19"/>
    <p:sldId id="3096" r:id="rId20"/>
    <p:sldId id="3036" r:id="rId21"/>
    <p:sldId id="3027" r:id="rId22"/>
    <p:sldId id="16742318" r:id="rId23"/>
    <p:sldId id="16742347" r:id="rId24"/>
    <p:sldId id="3040" r:id="rId25"/>
    <p:sldId id="3043" r:id="rId26"/>
    <p:sldId id="16742340" r:id="rId27"/>
    <p:sldId id="16742341" r:id="rId28"/>
    <p:sldId id="16742342" r:id="rId29"/>
    <p:sldId id="16742343" r:id="rId30"/>
    <p:sldId id="16742344" r:id="rId31"/>
    <p:sldId id="16742345" r:id="rId32"/>
    <p:sldId id="1366" r:id="rId33"/>
  </p:sldIdLst>
  <p:sldSz cx="12858750" cy="7232650"/>
  <p:notesSz cx="6858000" cy="9144000"/>
  <p:custDataLst>
    <p:tags r:id="rId3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AFD9E1C-8903-4EC6-AAD3-FA2545C376B7}">
          <p14:sldIdLst>
            <p14:sldId id="16742348"/>
            <p14:sldId id="16742334"/>
            <p14:sldId id="16742349"/>
            <p14:sldId id="3085"/>
            <p14:sldId id="3016"/>
            <p14:sldId id="300"/>
            <p14:sldId id="1340"/>
            <p14:sldId id="16742335"/>
            <p14:sldId id="16742350"/>
            <p14:sldId id="3563"/>
            <p14:sldId id="16742346"/>
            <p14:sldId id="16742316"/>
            <p14:sldId id="3031"/>
            <p14:sldId id="3094"/>
            <p14:sldId id="16742325"/>
            <p14:sldId id="3037"/>
            <p14:sldId id="3096"/>
            <p14:sldId id="3036"/>
            <p14:sldId id="3027"/>
            <p14:sldId id="16742318"/>
            <p14:sldId id="16742347"/>
            <p14:sldId id="3040"/>
            <p14:sldId id="3043"/>
            <p14:sldId id="16742340"/>
            <p14:sldId id="16742341"/>
            <p14:sldId id="16742342"/>
            <p14:sldId id="16742343"/>
            <p14:sldId id="16742344"/>
            <p14:sldId id="16742345"/>
            <p14:sldId id="1366"/>
          </p14:sldIdLst>
        </p14:section>
        <p14:section name="无标题节" id="{1D388E55-5091-4204-99BF-D13592F1653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21">
          <p15:clr>
            <a:srgbClr val="A4A3A4"/>
          </p15:clr>
        </p15:guide>
        <p15:guide id="2" pos="4095">
          <p15:clr>
            <a:srgbClr val="A4A3A4"/>
          </p15:clr>
        </p15:guide>
        <p15:guide id="3" pos="557">
          <p15:clr>
            <a:srgbClr val="A4A3A4"/>
          </p15:clr>
        </p15:guide>
        <p15:guide id="4" orient="horz" pos="4228">
          <p15:clr>
            <a:srgbClr val="A4A3A4"/>
          </p15:clr>
        </p15:guide>
        <p15:guide id="5" pos="7452">
          <p15:clr>
            <a:srgbClr val="A4A3A4"/>
          </p15:clr>
        </p15:guide>
        <p15:guide id="6" pos="69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DFF"/>
    <a:srgbClr val="1B9A78"/>
    <a:srgbClr val="EAEAEA"/>
    <a:srgbClr val="0DA4D9"/>
    <a:srgbClr val="003399"/>
    <a:srgbClr val="FF9999"/>
    <a:srgbClr val="FF9900"/>
    <a:srgbClr val="CC0000"/>
    <a:srgbClr val="C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2" autoAdjust="0"/>
    <p:restoredTop sz="82353" autoAdjust="0"/>
  </p:normalViewPr>
  <p:slideViewPr>
    <p:cSldViewPr>
      <p:cViewPr varScale="1">
        <p:scale>
          <a:sx n="67" d="100"/>
          <a:sy n="67" d="100"/>
        </p:scale>
        <p:origin x="1090" y="53"/>
      </p:cViewPr>
      <p:guideLst>
        <p:guide orient="horz" pos="321"/>
        <p:guide pos="4095"/>
        <p:guide pos="557"/>
        <p:guide orient="horz" pos="4228"/>
        <p:guide pos="7452"/>
        <p:guide pos="6908"/>
      </p:guideLst>
    </p:cSldViewPr>
  </p:slideViewPr>
  <p:outlineViewPr>
    <p:cViewPr>
      <p:scale>
        <a:sx n="100" d="100"/>
        <a:sy n="100" d="100"/>
      </p:scale>
      <p:origin x="0" y="-12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-5574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17640145246995E-2"/>
          <c:y val="0.12281226959630701"/>
          <c:w val="0.91352203556330003"/>
          <c:h val="0.68560627102039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outerShdw blurRad="50800" dist="50800" dir="5400000" algn="ctr" rotWithShape="0">
                <a:srgbClr val="0070C0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195" b="1" i="0" u="none" strike="noStrike" kern="1200" baseline="0">
                    <a:solidFill>
                      <a:schemeClr val="tx1"/>
                    </a:solidFill>
                    <a:latin typeface="微软雅黑" charset="-122"/>
                    <a:ea typeface="微软雅黑" charset="-122"/>
                    <a:cs typeface="微软雅黑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日本中学生普及率</c:v>
                </c:pt>
                <c:pt idx="1">
                  <c:v>德国</c:v>
                </c:pt>
                <c:pt idx="2">
                  <c:v>澳大利亚</c:v>
                </c:pt>
                <c:pt idx="3">
                  <c:v>瑞典</c:v>
                </c:pt>
                <c:pt idx="4">
                  <c:v>美国/欧洲发达国家</c:v>
                </c:pt>
                <c:pt idx="5">
                  <c:v>新加坡</c:v>
                </c:pt>
                <c:pt idx="6">
                  <c:v>国际平均水平</c:v>
                </c:pt>
                <c:pt idx="7">
                  <c:v>我国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0.92</c:v>
                </c:pt>
                <c:pt idx="1">
                  <c:v>0.8</c:v>
                </c:pt>
                <c:pt idx="2">
                  <c:v>0.5</c:v>
                </c:pt>
                <c:pt idx="3">
                  <c:v>0.45</c:v>
                </c:pt>
                <c:pt idx="4">
                  <c:v>0.35</c:v>
                </c:pt>
                <c:pt idx="5">
                  <c:v>0.2</c:v>
                </c:pt>
                <c:pt idx="6">
                  <c:v>0.1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F7-4F4D-8D94-15B3E6A98DA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485489088"/>
        <c:axId val="-1485176464"/>
      </c:barChart>
      <c:catAx>
        <c:axId val="-14854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1" i="0" u="none" strike="noStrike" kern="1200" baseline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defRPr>
            </a:pPr>
            <a:endParaRPr lang="zh-CN"/>
          </a:p>
        </c:txPr>
        <c:crossAx val="-1485176464"/>
        <c:crosses val="autoZero"/>
        <c:auto val="1"/>
        <c:lblAlgn val="ctr"/>
        <c:lblOffset val="100"/>
        <c:noMultiLvlLbl val="0"/>
      </c:catAx>
      <c:valAx>
        <c:axId val="-148517646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sz="1195" b="1" i="0" u="none" strike="noStrike" kern="1200" baseline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defRPr>
            </a:pPr>
            <a:endParaRPr lang="zh-CN"/>
          </a:p>
        </c:txPr>
        <c:crossAx val="-148548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0.90181</cdr:x>
      <cdr:y>0.59081</cdr:y>
    </cdr:from>
    <cdr:to>
      <cdr:x>0.96871</cdr:x>
      <cdr:y>0.71654</cdr:y>
    </cdr:to>
    <cdr:grpSp>
      <cdr:nvGrpSpPr>
        <cdr:cNvPr id="2" name="组合 1">
          <a:extLst xmlns:a="http://schemas.openxmlformats.org/drawingml/2006/main">
            <a:ext uri="{FF2B5EF4-FFF2-40B4-BE49-F238E27FC236}">
              <a16:creationId xmlns:a16="http://schemas.microsoft.com/office/drawing/2014/main" id="{3077D086-C0CD-D76C-89FD-FC0C45F85148}"/>
            </a:ext>
          </a:extLst>
        </cdr:cNvPr>
        <cdr:cNvGrpSpPr/>
      </cdr:nvGrpSpPr>
      <cdr:grpSpPr>
        <a:xfrm xmlns:a="http://schemas.openxmlformats.org/drawingml/2006/main" rot="748811" flipH="1">
          <a:off x="9870505" y="3743788"/>
          <a:ext cx="732235" cy="796714"/>
          <a:chOff x="1428750" y="2633663"/>
          <a:chExt cx="871538" cy="1031874"/>
        </a:xfrm>
        <a:effectLst xmlns:a="http://schemas.openxmlformats.org/drawingml/2006/main"/>
      </cdr:grpSpPr>
      <cdr:sp macro="" textlink="">
        <cdr:nvSpPr>
          <cdr:cNvPr id="3" name="任意多边形 2"/>
          <cdr:cNvSpPr/>
        </cdr:nvSpPr>
        <cdr:spPr>
          <a:xfrm xmlns:a="http://schemas.openxmlformats.org/drawingml/2006/main">
            <a:off x="1895475" y="2633663"/>
            <a:ext cx="280987" cy="279400"/>
          </a:xfrm>
          <a:custGeom xmlns:a="http://schemas.openxmlformats.org/drawingml/2006/main">
            <a:avLst/>
            <a:gdLst>
              <a:gd name="T0" fmla="*/ 99 w 104"/>
              <a:gd name="T1" fmla="*/ 44 h 104"/>
              <a:gd name="T2" fmla="*/ 60 w 104"/>
              <a:gd name="T3" fmla="*/ 100 h 104"/>
              <a:gd name="T4" fmla="*/ 4 w 104"/>
              <a:gd name="T5" fmla="*/ 60 h 104"/>
              <a:gd name="T6" fmla="*/ 44 w 104"/>
              <a:gd name="T7" fmla="*/ 4 h 104"/>
              <a:gd name="T8" fmla="*/ 99 w 104"/>
              <a:gd name="T9" fmla="*/ 4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104">
                <a:moveTo>
                  <a:pt x="99" y="44"/>
                </a:moveTo>
                <a:cubicBezTo>
                  <a:pt x="104" y="70"/>
                  <a:pt x="86" y="95"/>
                  <a:pt x="60" y="100"/>
                </a:cubicBezTo>
                <a:cubicBezTo>
                  <a:pt x="34" y="104"/>
                  <a:pt x="9" y="87"/>
                  <a:pt x="4" y="60"/>
                </a:cubicBezTo>
                <a:cubicBezTo>
                  <a:pt x="0" y="34"/>
                  <a:pt x="17" y="9"/>
                  <a:pt x="44" y="4"/>
                </a:cubicBezTo>
                <a:cubicBezTo>
                  <a:pt x="70" y="0"/>
                  <a:pt x="95" y="17"/>
                  <a:pt x="99" y="44"/>
                </a:cubicBezTo>
                <a:close/>
              </a:path>
            </a:pathLst>
          </a:custGeom>
          <a:solidFill xmlns:a="http://schemas.openxmlformats.org/drawingml/2006/main">
            <a:srgbClr val="294656"/>
          </a:solidFill>
          <a:ln xmlns:a="http://schemas.openxmlformats.org/drawingml/2006/main" w="28575">
            <a:solidFill>
              <a:schemeClr val="bg1"/>
            </a:solidFill>
            <a:round/>
          </a:ln>
        </cdr:spPr>
        <cdr:txBody>
          <a:bodyPr xmlns:a="http://schemas.openxmlformats.org/drawingml/2006/main" vert="horz" wrap="square" lIns="91440" tIns="45720" rIns="91440" bIns="45720" numCol="1" anchor="t" anchorCtr="0" compatLnSpc="1">
            <a:normAutofit/>
          </a:bodyPr>
          <a:lstStyle xmlns:a="http://schemas.openxmlformats.org/drawingml/2006/main"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zh-CN" altLang="en-US"/>
          </a:p>
        </cdr:txBody>
      </cdr:sp>
      <cdr:sp macro="" textlink="">
        <cdr:nvSpPr>
          <cdr:cNvPr id="4" name="任意多边形 3"/>
          <cdr:cNvSpPr/>
        </cdr:nvSpPr>
        <cdr:spPr>
          <a:xfrm xmlns:a="http://schemas.openxmlformats.org/drawingml/2006/main">
            <a:off x="1966913" y="2965450"/>
            <a:ext cx="333375" cy="231775"/>
          </a:xfrm>
          <a:custGeom xmlns:a="http://schemas.openxmlformats.org/drawingml/2006/main">
            <a:avLst/>
            <a:gdLst>
              <a:gd name="T0" fmla="*/ 97 w 124"/>
              <a:gd name="T1" fmla="*/ 28 h 86"/>
              <a:gd name="T2" fmla="*/ 35 w 124"/>
              <a:gd name="T3" fmla="*/ 38 h 86"/>
              <a:gd name="T4" fmla="*/ 14 w 124"/>
              <a:gd name="T5" fmla="*/ 0 h 86"/>
              <a:gd name="T6" fmla="*/ 12 w 124"/>
              <a:gd name="T7" fmla="*/ 44 h 86"/>
              <a:gd name="T8" fmla="*/ 0 w 124"/>
              <a:gd name="T9" fmla="*/ 67 h 86"/>
              <a:gd name="T10" fmla="*/ 4 w 124"/>
              <a:gd name="T11" fmla="*/ 74 h 86"/>
              <a:gd name="T12" fmla="*/ 28 w 124"/>
              <a:gd name="T13" fmla="*/ 85 h 86"/>
              <a:gd name="T14" fmla="*/ 104 w 124"/>
              <a:gd name="T15" fmla="*/ 71 h 86"/>
              <a:gd name="T16" fmla="*/ 122 w 124"/>
              <a:gd name="T17" fmla="*/ 46 h 86"/>
              <a:gd name="T18" fmla="*/ 97 w 124"/>
              <a:gd name="T19" fmla="*/ 28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4" h="86">
                <a:moveTo>
                  <a:pt x="97" y="28"/>
                </a:moveTo>
                <a:cubicBezTo>
                  <a:pt x="35" y="38"/>
                  <a:pt x="35" y="38"/>
                  <a:pt x="35" y="38"/>
                </a:cubicBezTo>
                <a:cubicBezTo>
                  <a:pt x="14" y="0"/>
                  <a:pt x="14" y="0"/>
                  <a:pt x="14" y="0"/>
                </a:cubicBezTo>
                <a:cubicBezTo>
                  <a:pt x="20" y="14"/>
                  <a:pt x="20" y="30"/>
                  <a:pt x="12" y="44"/>
                </a:cubicBezTo>
                <a:cubicBezTo>
                  <a:pt x="0" y="67"/>
                  <a:pt x="0" y="67"/>
                  <a:pt x="0" y="67"/>
                </a:cubicBezTo>
                <a:cubicBezTo>
                  <a:pt x="4" y="74"/>
                  <a:pt x="4" y="74"/>
                  <a:pt x="4" y="74"/>
                </a:cubicBezTo>
                <a:cubicBezTo>
                  <a:pt x="9" y="82"/>
                  <a:pt x="18" y="86"/>
                  <a:pt x="28" y="85"/>
                </a:cubicBezTo>
                <a:cubicBezTo>
                  <a:pt x="104" y="71"/>
                  <a:pt x="104" y="71"/>
                  <a:pt x="104" y="71"/>
                </a:cubicBezTo>
                <a:cubicBezTo>
                  <a:pt x="116" y="69"/>
                  <a:pt x="124" y="58"/>
                  <a:pt x="122" y="46"/>
                </a:cubicBezTo>
                <a:cubicBezTo>
                  <a:pt x="120" y="34"/>
                  <a:pt x="109" y="26"/>
                  <a:pt x="97" y="28"/>
                </a:cubicBezTo>
                <a:close/>
              </a:path>
            </a:pathLst>
          </a:custGeom>
          <a:solidFill xmlns:a="http://schemas.openxmlformats.org/drawingml/2006/main">
            <a:srgbClr val="294656"/>
          </a:solidFill>
          <a:ln xmlns:a="http://schemas.openxmlformats.org/drawingml/2006/main" w="28575">
            <a:solidFill>
              <a:schemeClr val="bg1"/>
            </a:solidFill>
            <a:round/>
          </a:ln>
        </cdr:spPr>
        <cdr:txBody>
          <a:bodyPr xmlns:a="http://schemas.openxmlformats.org/drawingml/2006/main" vert="horz" wrap="square" lIns="91440" tIns="45720" rIns="91440" bIns="45720" numCol="1" anchor="t" anchorCtr="0" compatLnSpc="1">
            <a:normAutofit/>
          </a:bodyPr>
          <a:lstStyle xmlns:a="http://schemas.openxmlformats.org/drawingml/2006/main"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zh-CN" altLang="en-US"/>
          </a:p>
        </cdr:txBody>
      </cdr:sp>
      <cdr:sp macro="" textlink="">
        <cdr:nvSpPr>
          <cdr:cNvPr id="5" name="任意多边形 4"/>
          <cdr:cNvSpPr/>
        </cdr:nvSpPr>
        <cdr:spPr>
          <a:xfrm xmlns:a="http://schemas.openxmlformats.org/drawingml/2006/main">
            <a:off x="1428750" y="2835275"/>
            <a:ext cx="592137" cy="736600"/>
          </a:xfrm>
          <a:custGeom xmlns:a="http://schemas.openxmlformats.org/drawingml/2006/main">
            <a:avLst/>
            <a:gdLst>
              <a:gd name="T0" fmla="*/ 203 w 219"/>
              <a:gd name="T1" fmla="*/ 169 h 273"/>
              <a:gd name="T2" fmla="*/ 176 w 219"/>
              <a:gd name="T3" fmla="*/ 159 h 273"/>
              <a:gd name="T4" fmla="*/ 165 w 219"/>
              <a:gd name="T5" fmla="*/ 155 h 273"/>
              <a:gd name="T6" fmla="*/ 203 w 219"/>
              <a:gd name="T7" fmla="*/ 81 h 273"/>
              <a:gd name="T8" fmla="*/ 187 w 219"/>
              <a:gd name="T9" fmla="*/ 28 h 273"/>
              <a:gd name="T10" fmla="*/ 182 w 219"/>
              <a:gd name="T11" fmla="*/ 26 h 273"/>
              <a:gd name="T12" fmla="*/ 177 w 219"/>
              <a:gd name="T13" fmla="*/ 24 h 273"/>
              <a:gd name="T14" fmla="*/ 109 w 219"/>
              <a:gd name="T15" fmla="*/ 2 h 273"/>
              <a:gd name="T16" fmla="*/ 91 w 219"/>
              <a:gd name="T17" fmla="*/ 4 h 273"/>
              <a:gd name="T18" fmla="*/ 14 w 219"/>
              <a:gd name="T19" fmla="*/ 51 h 273"/>
              <a:gd name="T20" fmla="*/ 6 w 219"/>
              <a:gd name="T21" fmla="*/ 81 h 273"/>
              <a:gd name="T22" fmla="*/ 29 w 219"/>
              <a:gd name="T23" fmla="*/ 92 h 273"/>
              <a:gd name="T24" fmla="*/ 36 w 219"/>
              <a:gd name="T25" fmla="*/ 89 h 273"/>
              <a:gd name="T26" fmla="*/ 105 w 219"/>
              <a:gd name="T27" fmla="*/ 48 h 273"/>
              <a:gd name="T28" fmla="*/ 128 w 219"/>
              <a:gd name="T29" fmla="*/ 55 h 273"/>
              <a:gd name="T30" fmla="*/ 92 w 219"/>
              <a:gd name="T31" fmla="*/ 127 h 273"/>
              <a:gd name="T32" fmla="*/ 107 w 219"/>
              <a:gd name="T33" fmla="*/ 180 h 273"/>
              <a:gd name="T34" fmla="*/ 110 w 219"/>
              <a:gd name="T35" fmla="*/ 181 h 273"/>
              <a:gd name="T36" fmla="*/ 109 w 219"/>
              <a:gd name="T37" fmla="*/ 181 h 273"/>
              <a:gd name="T38" fmla="*/ 141 w 219"/>
              <a:gd name="T39" fmla="*/ 194 h 273"/>
              <a:gd name="T40" fmla="*/ 154 w 219"/>
              <a:gd name="T41" fmla="*/ 198 h 273"/>
              <a:gd name="T42" fmla="*/ 115 w 219"/>
              <a:gd name="T43" fmla="*/ 234 h 273"/>
              <a:gd name="T44" fmla="*/ 114 w 219"/>
              <a:gd name="T45" fmla="*/ 265 h 273"/>
              <a:gd name="T46" fmla="*/ 134 w 219"/>
              <a:gd name="T47" fmla="*/ 272 h 273"/>
              <a:gd name="T48" fmla="*/ 146 w 219"/>
              <a:gd name="T49" fmla="*/ 266 h 273"/>
              <a:gd name="T50" fmla="*/ 210 w 219"/>
              <a:gd name="T51" fmla="*/ 206 h 273"/>
              <a:gd name="T52" fmla="*/ 217 w 219"/>
              <a:gd name="T53" fmla="*/ 185 h 273"/>
              <a:gd name="T54" fmla="*/ 203 w 219"/>
              <a:gd name="T55" fmla="*/ 169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19" h="273">
                <a:moveTo>
                  <a:pt x="203" y="169"/>
                </a:moveTo>
                <a:cubicBezTo>
                  <a:pt x="176" y="159"/>
                  <a:pt x="176" y="159"/>
                  <a:pt x="176" y="159"/>
                </a:cubicBezTo>
                <a:cubicBezTo>
                  <a:pt x="165" y="155"/>
                  <a:pt x="165" y="155"/>
                  <a:pt x="165" y="155"/>
                </a:cubicBezTo>
                <a:cubicBezTo>
                  <a:pt x="203" y="81"/>
                  <a:pt x="203" y="81"/>
                  <a:pt x="203" y="81"/>
                </a:cubicBezTo>
                <a:cubicBezTo>
                  <a:pt x="213" y="62"/>
                  <a:pt x="206" y="38"/>
                  <a:pt x="187" y="28"/>
                </a:cubicBezTo>
                <a:cubicBezTo>
                  <a:pt x="185" y="27"/>
                  <a:pt x="183" y="26"/>
                  <a:pt x="182" y="26"/>
                </a:cubicBezTo>
                <a:cubicBezTo>
                  <a:pt x="180" y="25"/>
                  <a:pt x="179" y="24"/>
                  <a:pt x="177" y="24"/>
                </a:cubicBezTo>
                <a:cubicBezTo>
                  <a:pt x="109" y="2"/>
                  <a:pt x="109" y="2"/>
                  <a:pt x="109" y="2"/>
                </a:cubicBezTo>
                <a:cubicBezTo>
                  <a:pt x="103" y="0"/>
                  <a:pt x="96" y="1"/>
                  <a:pt x="91" y="4"/>
                </a:cubicBezTo>
                <a:cubicBezTo>
                  <a:pt x="14" y="51"/>
                  <a:pt x="14" y="51"/>
                  <a:pt x="14" y="51"/>
                </a:cubicBezTo>
                <a:cubicBezTo>
                  <a:pt x="3" y="57"/>
                  <a:pt x="0" y="71"/>
                  <a:pt x="6" y="81"/>
                </a:cubicBezTo>
                <a:cubicBezTo>
                  <a:pt x="11" y="89"/>
                  <a:pt x="20" y="93"/>
                  <a:pt x="29" y="92"/>
                </a:cubicBezTo>
                <a:cubicBezTo>
                  <a:pt x="31" y="91"/>
                  <a:pt x="34" y="90"/>
                  <a:pt x="36" y="89"/>
                </a:cubicBezTo>
                <a:cubicBezTo>
                  <a:pt x="105" y="48"/>
                  <a:pt x="105" y="48"/>
                  <a:pt x="105" y="48"/>
                </a:cubicBezTo>
                <a:cubicBezTo>
                  <a:pt x="128" y="55"/>
                  <a:pt x="128" y="55"/>
                  <a:pt x="128" y="55"/>
                </a:cubicBezTo>
                <a:cubicBezTo>
                  <a:pt x="92" y="127"/>
                  <a:pt x="92" y="127"/>
                  <a:pt x="92" y="127"/>
                </a:cubicBezTo>
                <a:cubicBezTo>
                  <a:pt x="81" y="146"/>
                  <a:pt x="88" y="170"/>
                  <a:pt x="107" y="180"/>
                </a:cubicBezTo>
                <a:cubicBezTo>
                  <a:pt x="108" y="180"/>
                  <a:pt x="109" y="181"/>
                  <a:pt x="110" y="181"/>
                </a:cubicBezTo>
                <a:cubicBezTo>
                  <a:pt x="110" y="181"/>
                  <a:pt x="110" y="181"/>
                  <a:pt x="109" y="181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54" y="198"/>
                  <a:pt x="154" y="198"/>
                  <a:pt x="154" y="198"/>
                </a:cubicBezTo>
                <a:cubicBezTo>
                  <a:pt x="115" y="234"/>
                  <a:pt x="115" y="234"/>
                  <a:pt x="115" y="234"/>
                </a:cubicBezTo>
                <a:cubicBezTo>
                  <a:pt x="106" y="242"/>
                  <a:pt x="106" y="256"/>
                  <a:pt x="114" y="265"/>
                </a:cubicBezTo>
                <a:cubicBezTo>
                  <a:pt x="120" y="271"/>
                  <a:pt x="127" y="273"/>
                  <a:pt x="134" y="272"/>
                </a:cubicBezTo>
                <a:cubicBezTo>
                  <a:pt x="138" y="271"/>
                  <a:pt x="142" y="269"/>
                  <a:pt x="146" y="266"/>
                </a:cubicBezTo>
                <a:cubicBezTo>
                  <a:pt x="210" y="206"/>
                  <a:pt x="210" y="206"/>
                  <a:pt x="210" y="206"/>
                </a:cubicBezTo>
                <a:cubicBezTo>
                  <a:pt x="216" y="200"/>
                  <a:pt x="219" y="193"/>
                  <a:pt x="217" y="185"/>
                </a:cubicBezTo>
                <a:cubicBezTo>
                  <a:pt x="215" y="177"/>
                  <a:pt x="210" y="171"/>
                  <a:pt x="203" y="169"/>
                </a:cubicBezTo>
                <a:close/>
              </a:path>
            </a:pathLst>
          </a:custGeom>
          <a:solidFill xmlns:a="http://schemas.openxmlformats.org/drawingml/2006/main">
            <a:srgbClr val="294656"/>
          </a:solidFill>
          <a:ln xmlns:a="http://schemas.openxmlformats.org/drawingml/2006/main" w="28575">
            <a:solidFill>
              <a:schemeClr val="bg1"/>
            </a:solidFill>
            <a:round/>
          </a:ln>
        </cdr:spPr>
        <cdr:txBody>
          <a:bodyPr xmlns:a="http://schemas.openxmlformats.org/drawingml/2006/main" vert="horz" wrap="square" lIns="91440" tIns="45720" rIns="91440" bIns="45720" numCol="1" anchor="t" anchorCtr="0" compatLnSpc="1">
            <a:normAutofit/>
          </a:bodyPr>
          <a:lstStyle xmlns:a="http://schemas.openxmlformats.org/drawingml/2006/main"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zh-CN" altLang="en-US"/>
          </a:p>
        </cdr:txBody>
      </cdr:sp>
      <cdr:sp macro="" textlink="">
        <cdr:nvSpPr>
          <cdr:cNvPr id="6" name="任意多边形 5"/>
          <cdr:cNvSpPr/>
        </cdr:nvSpPr>
        <cdr:spPr>
          <a:xfrm xmlns:a="http://schemas.openxmlformats.org/drawingml/2006/main">
            <a:off x="1428750" y="3289300"/>
            <a:ext cx="315912" cy="376237"/>
          </a:xfrm>
          <a:custGeom xmlns:a="http://schemas.openxmlformats.org/drawingml/2006/main">
            <a:avLst/>
            <a:gdLst>
              <a:gd name="T0" fmla="*/ 82 w 117"/>
              <a:gd name="T1" fmla="*/ 0 h 140"/>
              <a:gd name="T2" fmla="*/ 7 w 117"/>
              <a:gd name="T3" fmla="*/ 105 h 140"/>
              <a:gd name="T4" fmla="*/ 12 w 117"/>
              <a:gd name="T5" fmla="*/ 135 h 140"/>
              <a:gd name="T6" fmla="*/ 29 w 117"/>
              <a:gd name="T7" fmla="*/ 139 h 140"/>
              <a:gd name="T8" fmla="*/ 43 w 117"/>
              <a:gd name="T9" fmla="*/ 130 h 140"/>
              <a:gd name="T10" fmla="*/ 117 w 117"/>
              <a:gd name="T11" fmla="*/ 26 h 140"/>
              <a:gd name="T12" fmla="*/ 102 w 117"/>
              <a:gd name="T13" fmla="*/ 21 h 140"/>
              <a:gd name="T14" fmla="*/ 82 w 117"/>
              <a:gd name="T15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7" h="140">
                <a:moveTo>
                  <a:pt x="82" y="0"/>
                </a:moveTo>
                <a:cubicBezTo>
                  <a:pt x="7" y="105"/>
                  <a:pt x="7" y="105"/>
                  <a:pt x="7" y="105"/>
                </a:cubicBezTo>
                <a:cubicBezTo>
                  <a:pt x="0" y="114"/>
                  <a:pt x="2" y="128"/>
                  <a:pt x="12" y="135"/>
                </a:cubicBezTo>
                <a:cubicBezTo>
                  <a:pt x="17" y="139"/>
                  <a:pt x="23" y="140"/>
                  <a:pt x="29" y="139"/>
                </a:cubicBezTo>
                <a:cubicBezTo>
                  <a:pt x="35" y="138"/>
                  <a:pt x="40" y="135"/>
                  <a:pt x="43" y="130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2" y="25"/>
                  <a:pt x="107" y="24"/>
                  <a:pt x="102" y="21"/>
                </a:cubicBezTo>
                <a:cubicBezTo>
                  <a:pt x="93" y="16"/>
                  <a:pt x="86" y="9"/>
                  <a:pt x="82" y="0"/>
                </a:cubicBezTo>
                <a:close/>
              </a:path>
            </a:pathLst>
          </a:custGeom>
          <a:solidFill xmlns:a="http://schemas.openxmlformats.org/drawingml/2006/main">
            <a:srgbClr val="294656"/>
          </a:solidFill>
          <a:ln xmlns:a="http://schemas.openxmlformats.org/drawingml/2006/main" w="28575">
            <a:solidFill>
              <a:schemeClr val="bg1"/>
            </a:solidFill>
            <a:round/>
          </a:ln>
        </cdr:spPr>
        <cdr:txBody>
          <a:bodyPr xmlns:a="http://schemas.openxmlformats.org/drawingml/2006/main" vert="horz" wrap="square" lIns="91440" tIns="45720" rIns="91440" bIns="45720" numCol="1" anchor="t" anchorCtr="0" compatLnSpc="1">
            <a:normAutofit/>
          </a:bodyPr>
          <a:lstStyle xmlns:a="http://schemas.openxmlformats.org/drawingml/2006/main"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zh-CN" altLang="en-US"/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2026/4/6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2026/4/5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-healthcare.com/articlewm/20210329/content-1204633.html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-healthcare.com/articlewm/20210329/content-1204633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5%BF%83%E6%90%8F%E9%AA%A4%E5%81%9C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453A-AC65-FF32-25B4-EA33E5E74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520194C-A3AD-E439-4301-6440A6D5B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7BE069-C05B-056D-EC86-3D9F9C0B9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4520AE9-7C44-A98F-10A4-3B07E1003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026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1001</a:t>
            </a:r>
            <a:r>
              <a:rPr lang="zh-CN" altLang="en-US" dirty="0"/>
              <a:t>、四个音节刚好是一秒钟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03046-B976-54B1-EA89-81084696F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925B52A-04B7-0920-5139-6882F1B9F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55861B5-38C8-4596-B37B-4AFF78AE6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它的作用就是给心脏进行电击，让其紊乱的节律回归正常，也就是说，消除心脏的“颤动”，恢复其正常的泵血功能。</a:t>
            </a:r>
            <a:endParaRPr lang="en-US" dirty="0"/>
          </a:p>
          <a:p>
            <a:r>
              <a:rPr lang="en-US" dirty="0" err="1"/>
              <a:t>使用期间不能轻易关掉</a:t>
            </a:r>
            <a:r>
              <a:rPr lang="zh-CN" altLang="en-US" dirty="0"/>
              <a:t>、撕下电极片，哪怕病人已经醒了，有可能会出现二次心脏骤停</a:t>
            </a:r>
            <a:endParaRPr lang="en-US" altLang="zh-CN" dirty="0"/>
          </a:p>
          <a:p>
            <a:r>
              <a:rPr lang="en-US" dirty="0" err="1"/>
              <a:t>原理解读可参考</a:t>
            </a:r>
            <a:r>
              <a:rPr lang="zh-CN" altLang="en-US" dirty="0"/>
              <a:t>：</a:t>
            </a:r>
            <a:r>
              <a:rPr lang="en-GB" altLang="zh-CN" dirty="0">
                <a:hlinkClick r:id="rId3"/>
              </a:rPr>
              <a:t>https://www.cn-healthcare.com/articlewm/20210329/content-1204633.html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953CBB-AB6A-E6C6-D2C9-51CBFD5A73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875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它的作用就是给心脏进行电击，让其紊乱的节律回归正常，也就是说，消除心脏的“颤动”，恢复其正常的泵血功能。</a:t>
            </a:r>
            <a:endParaRPr lang="en-US" dirty="0"/>
          </a:p>
          <a:p>
            <a:r>
              <a:rPr lang="en-US" dirty="0" err="1"/>
              <a:t>使用期间不能轻易关掉</a:t>
            </a:r>
            <a:r>
              <a:rPr lang="zh-CN" altLang="en-US" dirty="0"/>
              <a:t>、撕下电极片，哪怕病人已经醒了，有可能会出现二次心脏骤停</a:t>
            </a:r>
            <a:endParaRPr lang="en-US" altLang="zh-CN" dirty="0"/>
          </a:p>
          <a:p>
            <a:r>
              <a:rPr lang="en-US" dirty="0" err="1"/>
              <a:t>原理解读可参考</a:t>
            </a:r>
            <a:r>
              <a:rPr lang="zh-CN" altLang="en-US" dirty="0"/>
              <a:t>：</a:t>
            </a:r>
            <a:r>
              <a:rPr lang="en-GB" altLang="zh-CN" dirty="0">
                <a:hlinkClick r:id="rId3"/>
              </a:rPr>
              <a:t>https://www.cn-healthcare.com/articlewm/20210329/content-1204633.html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42771-E12D-072C-4F10-7455A22C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F2568A9-ADC8-72F7-8E8D-D41936B6F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8F5BD9F-68B3-ADE6-5588-83C3AE75F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A325C6-E012-4A5D-A927-A4014839F8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071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65931-435B-B9F8-015C-972FE977D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039795-CE49-7578-D515-93D2D02DA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E0E9B8-EACA-AA31-4BFB-C0EF5A935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0169FA-CE03-FB58-010A-84A728E125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267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85045-ADCE-3DF7-04C2-093F21027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14896E-2416-D13F-76A8-BB2D3AA00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3B024D-C1F6-FF4B-3973-DB7655C0F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8D288-5A08-8973-3517-2D7E9E2F14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02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FADA4-F5C0-0C43-AAF9-AB205EF6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4E99EB-4C0E-80B0-8BA6-FCD7E321F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8CA37E-4597-0ADD-24C9-4FF0CC816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E532E0-A0AD-8924-8A13-76C2885FD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47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5CCD7-281C-2AF6-43EE-EE651340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C678D4-9915-9923-EC3C-BBED9A392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04D3CD5-A3DA-94E8-73F0-E24F9835A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1EEE0F-559F-81D9-6650-37ED279347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638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344D0-6AA4-386E-8E04-649853DD1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459238B-F2FB-8B36-ED30-5372CAA1AA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0D60A60-7707-98E0-7246-1398EC489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140531-879C-7804-53F9-062AC2D1F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9888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D2A32B-D31C-411D-87B9-AC797510479E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3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心搏骤停</a:t>
            </a:r>
            <a:r>
              <a:rPr lang="zh-CN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GB" altLang="zh-CN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Cardiac Arrest, CA</a:t>
            </a:r>
            <a:r>
              <a:rPr lang="zh-CN" altLang="en-GB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CN" altLang="en-US" sz="13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指各种原因引起的、在未能预计的情况和时间内心脏突然停止搏动，从而导致有效心泵功能和有效循环突然中止，引起全身组织细胞严重缺血、缺氧和代谢障碍，如不及时抢救即可立刻失去生命。心搏骤停不同于任何慢性病终末期的心脏停搏，若及时采取正确有效的复苏措施，病人有可能被挽回生命并得到康复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民法典司法</a:t>
            </a:r>
            <a:r>
              <a:rPr lang="zh-CN" altLang="en-US" dirty="0"/>
              <a:t>解释第</a:t>
            </a:r>
            <a:r>
              <a:rPr lang="en-US" altLang="zh-CN" dirty="0"/>
              <a:t>184</a:t>
            </a:r>
            <a:r>
              <a:rPr lang="zh-CN" altLang="en-US" dirty="0"/>
              <a:t>条 </a:t>
            </a:r>
          </a:p>
          <a:p>
            <a:endParaRPr lang="zh-CN" altLang="en-US" dirty="0"/>
          </a:p>
          <a:p>
            <a:r>
              <a:rPr lang="en-US" altLang="zh-CN" dirty="0"/>
              <a:t>《</a:t>
            </a:r>
            <a:r>
              <a:rPr lang="zh-CN" altLang="en-US" dirty="0"/>
              <a:t>中华人民共和国民法总则</a:t>
            </a:r>
            <a:r>
              <a:rPr lang="en-US" altLang="zh-CN" dirty="0"/>
              <a:t>》</a:t>
            </a:r>
            <a:r>
              <a:rPr lang="zh-CN" altLang="en-US" dirty="0"/>
              <a:t>第</a:t>
            </a:r>
            <a:r>
              <a:rPr lang="en-US" altLang="zh-CN" dirty="0"/>
              <a:t>184</a:t>
            </a:r>
            <a:r>
              <a:rPr lang="zh-CN" altLang="en-US" dirty="0"/>
              <a:t>条于</a:t>
            </a:r>
            <a:r>
              <a:rPr lang="en-US" altLang="zh-CN" dirty="0"/>
              <a:t>2017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15</a:t>
            </a:r>
            <a:r>
              <a:rPr lang="zh-CN" altLang="en-US" dirty="0"/>
              <a:t>日，第十二届全国人民代表大会第五次会议通过。规定：“因自愿实施紧急救助行为造成受助人损害的，救助人不承担民事责任。”这一善意救助者责任豁免规则，被称作“好人法”，其用意是鼓励善意救助伤病的高尚行为。无偿救人免责（哪怕操作出现失误）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AE1D939-3E60-4063-B05E-56844F97CE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79413" y="684213"/>
            <a:ext cx="6096000" cy="3429000"/>
          </a:xfrm>
          <a:ln>
            <a:solidFill>
              <a:srgbClr val="000000"/>
            </a:solidFill>
            <a:miter lim="800000"/>
          </a:ln>
        </p:spPr>
      </p:sp>
      <p:sp>
        <p:nvSpPr>
          <p:cNvPr id="4403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684213" y="4341813"/>
            <a:ext cx="54864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/>
              <a:t>如果</a:t>
            </a:r>
            <a:r>
              <a:rPr lang="en-US" altLang="zh-CN" dirty="0"/>
              <a:t>1</a:t>
            </a:r>
            <a:r>
              <a:rPr lang="zh-CN" altLang="en-US" dirty="0"/>
              <a:t>分钟开始实施心肺复苏，成活率</a:t>
            </a:r>
            <a:r>
              <a:rPr lang="en-US" altLang="zh-CN" dirty="0"/>
              <a:t>90%</a:t>
            </a:r>
            <a:r>
              <a:rPr lang="zh-CN" altLang="en-US" dirty="0"/>
              <a:t>以上，</a:t>
            </a:r>
            <a:r>
              <a:rPr lang="en-US" altLang="zh-CN" dirty="0"/>
              <a:t>4</a:t>
            </a:r>
            <a:r>
              <a:rPr lang="zh-CN" altLang="en-US" dirty="0"/>
              <a:t>分钟</a:t>
            </a:r>
            <a:r>
              <a:rPr lang="en-US" altLang="zh-CN" dirty="0"/>
              <a:t>60%</a:t>
            </a:r>
            <a:r>
              <a:rPr lang="zh-CN" altLang="en-US" dirty="0"/>
              <a:t>，超过</a:t>
            </a:r>
            <a:r>
              <a:rPr lang="en-US" altLang="zh-CN" dirty="0"/>
              <a:t>10</a:t>
            </a:r>
            <a:r>
              <a:rPr lang="zh-CN" altLang="en-US" dirty="0"/>
              <a:t>分钟成活率</a:t>
            </a:r>
            <a:r>
              <a:rPr lang="en-US" altLang="zh-CN" dirty="0"/>
              <a:t>0</a:t>
            </a:r>
            <a:r>
              <a:rPr lang="zh-CN" altLang="en-US" dirty="0"/>
              <a:t>，心肺复苏越早成功率越高，所以救命的黄金时间在</a:t>
            </a:r>
            <a:r>
              <a:rPr lang="en-US" altLang="zh-CN" dirty="0"/>
              <a:t>4-6</a:t>
            </a:r>
            <a:r>
              <a:rPr lang="zh-CN" altLang="en-US" dirty="0"/>
              <a:t>分钟内</a:t>
            </a:r>
            <a:endParaRPr lang="en-US" altLang="zh-CN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latin typeface="微软雅黑" charset="-122"/>
                <a:ea typeface="微软雅黑" charset="-122"/>
              </a:rPr>
              <a:t>美国心脏协会在</a:t>
            </a:r>
            <a:r>
              <a:rPr lang="en-US" altLang="zh-CN" dirty="0">
                <a:latin typeface="微软雅黑" charset="-122"/>
                <a:ea typeface="微软雅黑" charset="-122"/>
              </a:rPr>
              <a:t>1992</a:t>
            </a:r>
            <a:r>
              <a:rPr lang="zh-CN" altLang="en-US" dirty="0">
                <a:latin typeface="微软雅黑" charset="-122"/>
                <a:ea typeface="微软雅黑" charset="-122"/>
              </a:rPr>
              <a:t>年首次提出了生存链的概念，它是指将心肺复苏的五个步骤看成一条环环相扣的锁链，若其中一环断裂，其功能就会受到影响。</a:t>
            </a:r>
            <a:endParaRPr kumimoji="1" lang="zh-CN" altLang="en-US" dirty="0">
              <a:latin typeface="微软雅黑" charset="-122"/>
              <a:ea typeface="微软雅黑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心脏是维持人体血液循环的重要器官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正常情况下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心脏的肌肉会按照一个固定的节律依次收缩、舒张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推动全身的血液流动（也就是我们常说的泵血）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并且将氧气等营养物质输送到全身。心脏跳动的频率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(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心率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一般为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60~100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次</a:t>
            </a:r>
            <a:r>
              <a:rPr lang="en-US" altLang="zh-CN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/</a:t>
            </a:r>
            <a:r>
              <a:rPr lang="zh-CN" alt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分。</a:t>
            </a:r>
            <a:endParaRPr lang="en-US" altLang="zh-CN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1. 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紧急胸外按压和人工呼吸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：通过胸外按压形成暂时的人工循环，满足心脑等重要脏器供血，并可促进患者恢复自主循环，通过人工呼吸代替自主呼吸，扩张肺部，促进自主呼吸恢复。</a:t>
            </a:r>
          </a:p>
          <a:p>
            <a:pPr algn="just"/>
            <a:r>
              <a:rPr lang="en-US" altLang="zh-CN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2. </a:t>
            </a:r>
            <a:r>
              <a:rPr lang="zh-CN" altLang="en-US" b="0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快速电除颤。电除颤的原理是通过皮肤用一定强度的电流电击心脏，让室颤或者无脉性室速的心脏，全部或大部分心肌在瞬间除极，恢复心脏自律性最高的起搏点，也就是窦房结重新主导心脏的节律，恢复窦性心律，能够让心脏恢复正常的收缩和舒张，挽救生命。</a:t>
            </a:r>
            <a:endParaRPr lang="zh-CN" altLang="en-US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8E8EDC-1225-47E3-9680-C9FAF722F7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3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EE77E5-414F-6B4E-8939-C9836B54C559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D1608-350C-416A-D970-0F3057DC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94301E-6C31-7201-07EC-6B4A21DAD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4E18435-983A-B596-0936-B8B4788DD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0" i="0" dirty="0">
                <a:solidFill>
                  <a:srgbClr val="121212"/>
                </a:solidFill>
                <a:effectLst/>
                <a:latin typeface="-apple-system"/>
              </a:rPr>
              <a:t>课程旨在加强公众安全及风险意识，在发生意外事故，如自然灾害、工伤事故、突发卫生和公共安全事件、恐怖袭击时，学员可运用培训所获得的知识和技能做出及时的反应和正确的处理，从而达到拯救生命的目的，最大限度降低事故所造成的人员伤亡和财产损失。</a:t>
            </a: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4BE09D2-D45C-2968-3868-F04E0F0A1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4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8138" y="1184275"/>
            <a:ext cx="9644062" cy="25177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8138" y="3798888"/>
            <a:ext cx="9644062" cy="17462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238" y="385763"/>
            <a:ext cx="8166100" cy="6129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84238" y="1925638"/>
            <a:ext cx="5468937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505575" y="1925638"/>
            <a:ext cx="5468938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85825" y="1773238"/>
            <a:ext cx="5440363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85825" y="2641600"/>
            <a:ext cx="5440363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510338" y="1773238"/>
            <a:ext cx="5465762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510338" y="2641600"/>
            <a:ext cx="5465762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385763"/>
            <a:ext cx="8166100" cy="6129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1172791" y="584857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84238" y="1925638"/>
            <a:ext cx="5468937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505575" y="1925638"/>
            <a:ext cx="5468938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85825" y="1773238"/>
            <a:ext cx="5440363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85825" y="2641600"/>
            <a:ext cx="5440363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510338" y="1773238"/>
            <a:ext cx="5465762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510338" y="2641600"/>
            <a:ext cx="5465762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385763"/>
            <a:ext cx="8166100" cy="6129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19E9FB02-61D3-42DB-B044-33B5D30D166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91BB0AC8-9300-491A-9460-A6A11B961FF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039" y="6703595"/>
            <a:ext cx="2893219" cy="385072"/>
          </a:xfr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492" y="6703595"/>
            <a:ext cx="2893219" cy="385072"/>
          </a:xfr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1172791" y="584857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238" y="1925638"/>
            <a:ext cx="5468937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5575" y="1925638"/>
            <a:ext cx="5468938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825" y="1773238"/>
            <a:ext cx="5440363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825" y="2641600"/>
            <a:ext cx="5440363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10338" y="1773238"/>
            <a:ext cx="5465762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10338" y="2641600"/>
            <a:ext cx="5465762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621A03C3-972A-4634-8EC0-702569A2741D}" type="datetimeFigureOut">
              <a:rPr lang="zh-CN" altLang="en-US" smtClean="0"/>
              <a:t>2026/4/5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079897C0-0C8F-4555-AC5E-542D989267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D7884-0913-8644-6B92-55B688242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8411A0-3FBE-F96F-DA2D-5DAC76ACC73C}"/>
              </a:ext>
            </a:extLst>
          </p:cNvPr>
          <p:cNvSpPr txBox="1"/>
          <p:nvPr/>
        </p:nvSpPr>
        <p:spPr>
          <a:xfrm>
            <a:off x="3585059" y="2277497"/>
            <a:ext cx="6192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147D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急救知识交流会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2284094-54BC-CD9C-045C-2FDB86EF49EA}"/>
              </a:ext>
            </a:extLst>
          </p:cNvPr>
          <p:cNvSpPr txBox="1"/>
          <p:nvPr/>
        </p:nvSpPr>
        <p:spPr>
          <a:xfrm>
            <a:off x="4269135" y="4624437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平和学校急救社 </a:t>
            </a:r>
            <a:r>
              <a:rPr kumimoji="1" lang="en-US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|</a:t>
            </a: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蚂蚁急救团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B6AD58-E70B-FF74-4622-D631F1F75DB3}"/>
              </a:ext>
            </a:extLst>
          </p:cNvPr>
          <p:cNvSpPr txBox="1"/>
          <p:nvPr/>
        </p:nvSpPr>
        <p:spPr>
          <a:xfrm>
            <a:off x="5565279" y="5387201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2026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月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474974-8C2D-DC1E-669E-BB65C5B1DD38}"/>
              </a:ext>
            </a:extLst>
          </p:cNvPr>
          <p:cNvSpPr txBox="1"/>
          <p:nvPr/>
        </p:nvSpPr>
        <p:spPr>
          <a:xfrm>
            <a:off x="6861423" y="3616325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“黄金抢救</a:t>
            </a:r>
            <a:r>
              <a:rPr kumimoji="1"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kumimoji="1"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分钟”</a:t>
            </a:r>
          </a:p>
        </p:txBody>
      </p:sp>
    </p:spTree>
    <p:extLst>
      <p:ext uri="{BB962C8B-B14F-4D97-AF65-F5344CB8AC3E}">
        <p14:creationId xmlns:p14="http://schemas.microsoft.com/office/powerpoint/2010/main" val="401834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597048" y="313555"/>
            <a:ext cx="2877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b="1" dirty="0">
                <a:solidFill>
                  <a:srgbClr val="0270BF"/>
                </a:solidFill>
                <a:latin typeface="微软雅黑" charset="-122"/>
                <a:ea typeface="微软雅黑" charset="-122"/>
              </a:rPr>
              <a:t>我们身边的案例</a:t>
            </a:r>
            <a:endParaRPr lang="en-US" altLang="zh-CN" sz="3201" b="1" dirty="0">
              <a:solidFill>
                <a:srgbClr val="0270BF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3" name="2.png" descr="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54" y="330306"/>
            <a:ext cx="57850" cy="4470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632097c651a588abee5d6ef14d05fbab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759" y="1629167"/>
            <a:ext cx="3763582" cy="5263978"/>
          </a:xfrm>
          <a:prstGeom prst="rect">
            <a:avLst/>
          </a:prstGeom>
        </p:spPr>
      </p:pic>
      <p:sp>
        <p:nvSpPr>
          <p:cNvPr id="2" name="îš1ïḋé"/>
          <p:cNvSpPr/>
          <p:nvPr/>
        </p:nvSpPr>
        <p:spPr bwMode="auto">
          <a:xfrm>
            <a:off x="1724427" y="777320"/>
            <a:ext cx="5847828" cy="7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 anchor="t" anchorCtr="0">
            <a:noAutofit/>
          </a:bodyPr>
          <a:lstStyle/>
          <a:p>
            <a:pPr defTabSz="964326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charset="-122"/>
                <a:ea typeface="微软雅黑" charset="-122"/>
              </a:rPr>
              <a:t>中学生汇演发生意外</a:t>
            </a:r>
            <a:endParaRPr lang="en-US" altLang="zh-CN" sz="2000" dirty="0">
              <a:solidFill>
                <a:prstClr val="black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4" name="îš1ïḋé"/>
          <p:cNvSpPr/>
          <p:nvPr/>
        </p:nvSpPr>
        <p:spPr bwMode="auto">
          <a:xfrm>
            <a:off x="8210409" y="777319"/>
            <a:ext cx="5847828" cy="72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7" rIns="91435" bIns="45717" anchor="t" anchorCtr="0">
            <a:noAutofit/>
          </a:bodyPr>
          <a:lstStyle/>
          <a:p>
            <a:pPr defTabSz="964326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微软雅黑" charset="-122"/>
                <a:ea typeface="微软雅黑" charset="-122"/>
              </a:rPr>
              <a:t>九岁儿童救妈妈</a:t>
            </a:r>
            <a:endParaRPr lang="en-US" altLang="zh-CN" sz="2000" dirty="0">
              <a:solidFill>
                <a:prstClr val="black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5" name="9岁儿子为晕倒的妈妈做心脏复苏，看见妈妈苏醒后，当场崩溃大哭.mp4">
            <a:hlinkClick r:id="" action="ppaction://media"/>
            <a:extLst>
              <a:ext uri="{FF2B5EF4-FFF2-40B4-BE49-F238E27FC236}">
                <a16:creationId xmlns:a16="http://schemas.microsoft.com/office/drawing/2014/main" id="{56ED10CE-3036-B305-2CCB-0C83150EB7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65279" y="1629167"/>
            <a:ext cx="7137539" cy="526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48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D2CB4-6A46-611F-DF18-719A5B6B1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09E75DA5-D4CC-24F6-EC0D-A7971B14395B}"/>
              </a:ext>
            </a:extLst>
          </p:cNvPr>
          <p:cNvSpPr txBox="1"/>
          <p:nvPr/>
        </p:nvSpPr>
        <p:spPr>
          <a:xfrm>
            <a:off x="956767" y="2824237"/>
            <a:ext cx="11449272" cy="106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8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识别心脏骤停</a:t>
            </a:r>
            <a:r>
              <a:rPr lang="en-US" altLang="zh-CN" sz="48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+</a:t>
            </a:r>
            <a:r>
              <a:rPr lang="zh-CN" altLang="en-US" sz="48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高质量的心肺复苏</a:t>
            </a:r>
            <a:r>
              <a:rPr lang="en-US" altLang="zh-CN" sz="48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+AED</a:t>
            </a:r>
            <a:endParaRPr lang="zh-CN" altLang="en-US" sz="4800" b="1" dirty="0">
              <a:solidFill>
                <a:srgbClr val="147DFF"/>
              </a:solidFill>
              <a:latin typeface="微软雅黑" charset="-122"/>
              <a:ea typeface="微软雅黑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272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0025" y="2932849"/>
            <a:ext cx="12868422" cy="987243"/>
          </a:xfrm>
          <a:prstGeom prst="rect">
            <a:avLst/>
          </a:prstGeom>
          <a:solidFill>
            <a:srgbClr val="147DFF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</a:rPr>
              <a:t>发现问题（识别心脏骤停）</a:t>
            </a:r>
            <a:endParaRPr lang="en-US" altLang="zh-CN" sz="4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17007" y="4192389"/>
            <a:ext cx="6222250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charset="-122"/>
                <a:ea typeface="微软雅黑" charset="-122"/>
              </a:rPr>
              <a:t>确认现场安全</a:t>
            </a:r>
            <a:endParaRPr lang="en-US" altLang="zh-CN" sz="2400" b="0" i="0" dirty="0">
              <a:effectLst/>
              <a:latin typeface="微软雅黑" charset="-122"/>
              <a:ea typeface="微软雅黑" charset="-122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charset="-122"/>
                <a:ea typeface="微软雅黑" charset="-122"/>
              </a:rPr>
              <a:t>发现问题三步法</a:t>
            </a:r>
            <a:endParaRPr lang="en-GB" altLang="zh-CN" sz="2400" b="0" i="0" dirty="0">
              <a:effectLst/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524719" y="15564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确认现场安全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814923" y="3072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4" name="图片 13" descr="图片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35" y="1672109"/>
            <a:ext cx="5403207" cy="4155392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6717407" y="1672109"/>
            <a:ext cx="4968552" cy="4155392"/>
            <a:chOff x="7725519" y="1672109"/>
            <a:chExt cx="4968552" cy="4155392"/>
          </a:xfrm>
        </p:grpSpPr>
        <p:grpSp>
          <p:nvGrpSpPr>
            <p:cNvPr id="4" name="组 3"/>
            <p:cNvGrpSpPr/>
            <p:nvPr/>
          </p:nvGrpSpPr>
          <p:grpSpPr>
            <a:xfrm>
              <a:off x="7725519" y="1672109"/>
              <a:ext cx="4968552" cy="4155392"/>
              <a:chOff x="7725519" y="1672109"/>
              <a:chExt cx="4968552" cy="4155392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7725519" y="1672109"/>
                <a:ext cx="4968552" cy="412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25519" y="2084975"/>
                <a:ext cx="4968552" cy="3742526"/>
              </a:xfrm>
              <a:prstGeom prst="rect">
                <a:avLst/>
              </a:prstGeom>
            </p:spPr>
          </p:pic>
        </p:grpSp>
        <p:sp>
          <p:nvSpPr>
            <p:cNvPr id="2" name="文本框 1"/>
            <p:cNvSpPr txBox="1"/>
            <p:nvPr/>
          </p:nvSpPr>
          <p:spPr>
            <a:xfrm>
              <a:off x="8251566" y="169387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latin typeface="微软雅黑" charset="-122"/>
                  <a:ea typeface="微软雅黑" charset="-122"/>
                  <a:cs typeface="微软雅黑" charset="-122"/>
                </a:rPr>
                <a:t>高速路上救人 </a:t>
              </a:r>
              <a:r>
                <a:rPr kumimoji="1" lang="en-US" altLang="zh-CN" dirty="0">
                  <a:latin typeface="微软雅黑" charset="-122"/>
                  <a:ea typeface="微软雅黑" charset="-122"/>
                  <a:cs typeface="微软雅黑" charset="-122"/>
                </a:rPr>
                <a:t>120</a:t>
              </a:r>
              <a:r>
                <a:rPr kumimoji="1" lang="zh-CN" altLang="en-US" dirty="0">
                  <a:latin typeface="微软雅黑" charset="-122"/>
                  <a:ea typeface="微软雅黑" charset="-122"/>
                  <a:cs typeface="微软雅黑" charset="-122"/>
                </a:rPr>
                <a:t>急救医生被撞身亡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4207495" y="1616982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2-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呼救拨打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120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并取来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AED</a:t>
            </a:r>
          </a:p>
        </p:txBody>
      </p:sp>
      <p:sp>
        <p:nvSpPr>
          <p:cNvPr id="14" name="AreaShape"/>
          <p:cNvSpPr/>
          <p:nvPr/>
        </p:nvSpPr>
        <p:spPr>
          <a:xfrm>
            <a:off x="5997327" y="2342161"/>
            <a:ext cx="8553114" cy="4155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RelativeShape3"/>
          <p:cNvSpPr/>
          <p:nvPr/>
        </p:nvSpPr>
        <p:spPr>
          <a:xfrm>
            <a:off x="9671977" y="5963211"/>
            <a:ext cx="3957882" cy="8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RelativeShape1"/>
          <p:cNvSpPr/>
          <p:nvPr/>
        </p:nvSpPr>
        <p:spPr>
          <a:xfrm>
            <a:off x="9704698" y="4685406"/>
            <a:ext cx="3957882" cy="8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RelativeShape2"/>
          <p:cNvSpPr/>
          <p:nvPr/>
        </p:nvSpPr>
        <p:spPr>
          <a:xfrm>
            <a:off x="9704697" y="5682349"/>
            <a:ext cx="3957882" cy="8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组 1"/>
          <p:cNvGrpSpPr/>
          <p:nvPr/>
        </p:nvGrpSpPr>
        <p:grpSpPr>
          <a:xfrm>
            <a:off x="3333031" y="2821400"/>
            <a:ext cx="5112567" cy="3141812"/>
            <a:chOff x="1371894" y="2611927"/>
            <a:chExt cx="5094663" cy="319876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740" y="2611927"/>
              <a:ext cx="4888817" cy="319876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894" y="2611927"/>
              <a:ext cx="937172" cy="942589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501761" y="205219"/>
            <a:ext cx="3767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发现问题三步法</a:t>
            </a:r>
            <a:endParaRPr lang="en-US" altLang="zh-CN" sz="4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15" y="2821399"/>
            <a:ext cx="4114217" cy="314181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169395" y="1616982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3-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检查呼吸</a:t>
            </a:r>
            <a:endParaRPr lang="en-US" altLang="zh-CN" sz="24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algn="ctr"/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观察胸腹部有无起伏</a:t>
            </a:r>
            <a:endParaRPr lang="en-US" altLang="zh-CN" sz="24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589615" y="6257783"/>
            <a:ext cx="411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latin typeface="微软雅黑" charset="-122"/>
                <a:ea typeface="微软雅黑" charset="-122"/>
                <a:cs typeface="微软雅黑" charset="-122"/>
              </a:rPr>
              <a:t>四音节呼吸检查法：</a:t>
            </a:r>
            <a:endParaRPr kumimoji="1" lang="en-US" altLang="zh-CN" dirty="0">
              <a:latin typeface="微软雅黑" charset="-122"/>
              <a:ea typeface="微软雅黑" charset="-122"/>
              <a:cs typeface="微软雅黑" charset="-122"/>
            </a:endParaRPr>
          </a:p>
          <a:p>
            <a:pPr algn="ctr"/>
            <a:r>
              <a:rPr kumimoji="1" lang="en-US" altLang="zh-CN" dirty="0">
                <a:latin typeface="微软雅黑" charset="-122"/>
                <a:ea typeface="微软雅黑" charset="-122"/>
                <a:cs typeface="微软雅黑" charset="-122"/>
              </a:rPr>
              <a:t>1001</a:t>
            </a:r>
            <a:r>
              <a:rPr kumimoji="1" lang="zh-CN" altLang="en-US" dirty="0">
                <a:latin typeface="微软雅黑" charset="-122"/>
                <a:ea typeface="微软雅黑" charset="-122"/>
                <a:cs typeface="微软雅黑" charset="-122"/>
              </a:rPr>
              <a:t>、</a:t>
            </a:r>
            <a:r>
              <a:rPr kumimoji="1" lang="en-US" altLang="zh-CN" dirty="0">
                <a:latin typeface="微软雅黑" charset="-122"/>
                <a:ea typeface="微软雅黑" charset="-122"/>
                <a:cs typeface="微软雅黑" charset="-122"/>
              </a:rPr>
              <a:t>1002</a:t>
            </a:r>
            <a:r>
              <a:rPr kumimoji="1" lang="zh-CN" altLang="en-US" dirty="0">
                <a:latin typeface="微软雅黑" charset="-122"/>
                <a:ea typeface="微软雅黑" charset="-122"/>
                <a:cs typeface="微软雅黑" charset="-122"/>
              </a:rPr>
              <a:t>、</a:t>
            </a:r>
            <a:r>
              <a:rPr kumimoji="1" lang="en-US" altLang="zh-CN" dirty="0">
                <a:latin typeface="微软雅黑" charset="-122"/>
                <a:ea typeface="微软雅黑" charset="-122"/>
                <a:cs typeface="微软雅黑" charset="-122"/>
              </a:rPr>
              <a:t>1003....1007</a:t>
            </a:r>
            <a:endParaRPr kumimoji="1" lang="zh-CN" altLang="en-US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9" y="2832932"/>
            <a:ext cx="3200664" cy="3130279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37515" y="1616982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1-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检查有无反应</a:t>
            </a:r>
            <a:endParaRPr lang="en-US" altLang="zh-CN" sz="24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678" y="6257783"/>
            <a:ext cx="316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成人</a:t>
            </a:r>
            <a:r>
              <a:rPr lang="en-US" altLang="zh-CN" dirty="0">
                <a:latin typeface="微软雅黑" charset="-122"/>
                <a:ea typeface="微软雅黑" charset="-122"/>
                <a:cs typeface="微软雅黑" charset="-122"/>
              </a:rPr>
              <a:t>/</a:t>
            </a:r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儿童：拍打双肩</a:t>
            </a:r>
            <a:endParaRPr lang="en-US" altLang="zh-CN" dirty="0">
              <a:latin typeface="微软雅黑" charset="-122"/>
              <a:ea typeface="微软雅黑" charset="-122"/>
              <a:cs typeface="微软雅黑" charset="-122"/>
            </a:endParaRPr>
          </a:p>
          <a:p>
            <a:pPr algn="ctr"/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➡有反应</a:t>
            </a:r>
            <a:endParaRPr lang="en-US" altLang="zh-CN" dirty="0">
              <a:latin typeface="微软雅黑" charset="-122"/>
              <a:ea typeface="微软雅黑" charset="-122"/>
              <a:cs typeface="微软雅黑" charset="-122"/>
            </a:endParaRPr>
          </a:p>
          <a:p>
            <a:pPr algn="ctr"/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➡无反应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188008" y="6257783"/>
            <a:ext cx="3948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大声呼救</a:t>
            </a:r>
            <a:endParaRPr lang="en-US" altLang="zh-CN" dirty="0">
              <a:latin typeface="微软雅黑" charset="-122"/>
              <a:ea typeface="微软雅黑" charset="-122"/>
              <a:cs typeface="微软雅黑" charset="-122"/>
            </a:endParaRPr>
          </a:p>
          <a:p>
            <a:pPr algn="ctr"/>
            <a:r>
              <a:rPr lang="zh-CN" altLang="en-US" dirty="0">
                <a:latin typeface="微软雅黑" charset="-122"/>
                <a:ea typeface="微软雅黑" charset="-122"/>
                <a:cs typeface="微软雅黑" charset="-122"/>
              </a:rPr>
              <a:t>有指向性的请求路人帮忙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0025" y="2932849"/>
            <a:ext cx="12868422" cy="987243"/>
          </a:xfrm>
          <a:prstGeom prst="rect">
            <a:avLst/>
          </a:prstGeom>
          <a:solidFill>
            <a:srgbClr val="147DFF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b="1" i="0" dirty="0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</a:rPr>
              <a:t>高质量心肺复苏（</a:t>
            </a:r>
            <a:r>
              <a:rPr lang="en-US" altLang="zh-CN" b="1" i="0" dirty="0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</a:rPr>
              <a:t>CPR</a:t>
            </a:r>
            <a:r>
              <a:rPr lang="zh-CN" altLang="en-US" b="1" i="0" dirty="0">
                <a:solidFill>
                  <a:schemeClr val="bg1"/>
                </a:solidFill>
                <a:effectLst/>
                <a:latin typeface="微软雅黑" charset="-122"/>
                <a:ea typeface="微软雅黑" charset="-122"/>
              </a:rPr>
              <a:t>）</a:t>
            </a:r>
            <a:endParaRPr lang="en-US" altLang="zh-CN" sz="4400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05049" y="4120381"/>
            <a:ext cx="6438274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 dirty="0">
                <a:effectLst/>
                <a:latin typeface="微软雅黑" charset="-122"/>
                <a:ea typeface="微软雅黑" charset="-122"/>
              </a:rPr>
              <a:t>胸外按压</a:t>
            </a:r>
            <a:endParaRPr lang="en-US" altLang="zh-CN" sz="2400" b="0" i="0" dirty="0">
              <a:effectLst/>
              <a:latin typeface="微软雅黑" charset="-122"/>
              <a:ea typeface="微软雅黑" charset="-122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charset="-122"/>
                <a:ea typeface="微软雅黑" charset="-122"/>
              </a:rPr>
              <a:t>人工呼吸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/>
        </p:nvSpPr>
        <p:spPr>
          <a:xfrm>
            <a:off x="539526" y="1217483"/>
            <a:ext cx="2756967" cy="792088"/>
          </a:xfrm>
          <a:prstGeom prst="homePlate">
            <a:avLst/>
          </a:prstGeom>
          <a:ln>
            <a:solidFill>
              <a:srgbClr val="147D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怎 么 按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160673" y="4219083"/>
            <a:ext cx="1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5" y="2308094"/>
            <a:ext cx="4659144" cy="4471884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5781303" y="2326908"/>
            <a:ext cx="6146193" cy="4471884"/>
            <a:chOff x="6357367" y="2275784"/>
            <a:chExt cx="5815019" cy="414885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367" y="2275784"/>
              <a:ext cx="5815019" cy="4148853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6357367" y="2275784"/>
              <a:ext cx="3168352" cy="1440160"/>
              <a:chOff x="4269135" y="1329958"/>
              <a:chExt cx="4848226" cy="2305050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9135" y="1329958"/>
                <a:ext cx="2400300" cy="2305050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69436" y="1329958"/>
                <a:ext cx="2447925" cy="2305050"/>
              </a:xfrm>
              <a:prstGeom prst="rect">
                <a:avLst/>
              </a:prstGeom>
            </p:spPr>
          </p:pic>
        </p:grpSp>
      </p:grpSp>
      <p:sp>
        <p:nvSpPr>
          <p:cNvPr id="5" name="矩形 4"/>
          <p:cNvSpPr/>
          <p:nvPr/>
        </p:nvSpPr>
        <p:spPr>
          <a:xfrm>
            <a:off x="524719" y="18371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zh-CN" altLang="en-US" sz="4000" b="1" kern="0" dirty="0">
                <a:latin typeface="微软雅黑" charset="-122"/>
                <a:ea typeface="微软雅黑" charset="-122"/>
                <a:cs typeface="微软雅黑" charset="-122"/>
              </a:rPr>
              <a:t>胸外按压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五边形 15"/>
          <p:cNvSpPr/>
          <p:nvPr/>
        </p:nvSpPr>
        <p:spPr>
          <a:xfrm>
            <a:off x="594732" y="1185653"/>
            <a:ext cx="2756967" cy="792088"/>
          </a:xfrm>
          <a:prstGeom prst="homePlate">
            <a:avLst/>
          </a:prstGeom>
          <a:ln>
            <a:solidFill>
              <a:srgbClr val="147D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按 哪 里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160673" y="4219083"/>
            <a:ext cx="15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218" y="2502582"/>
            <a:ext cx="7099839" cy="424847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04433" y="4381559"/>
            <a:ext cx="1296144" cy="5040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按压部位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592976" y="2502582"/>
            <a:ext cx="4062702" cy="4248472"/>
            <a:chOff x="577478" y="1696670"/>
            <a:chExt cx="4062702" cy="42484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478" y="1696670"/>
              <a:ext cx="4062702" cy="4248472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577478" y="5230853"/>
              <a:ext cx="4062702" cy="71428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20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胸部正中乳头连线水平</a:t>
              </a:r>
              <a:endParaRPr kumimoji="1" lang="en-US" altLang="zh-CN" sz="20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algn="ctr"/>
              <a:r>
                <a:rPr kumimoji="1" lang="zh-CN" altLang="en-US" sz="20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（胸骨下</a:t>
              </a:r>
              <a:r>
                <a:rPr kumimoji="1" lang="en-US" altLang="zh-CN" sz="20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1/2</a:t>
              </a:r>
              <a:r>
                <a:rPr kumimoji="1" lang="zh-CN" altLang="en-US" sz="2000" b="1" dirty="0">
                  <a:solidFill>
                    <a:schemeClr val="tx1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处）</a:t>
              </a:r>
            </a:p>
          </p:txBody>
        </p:sp>
      </p:grpSp>
      <p:sp>
        <p:nvSpPr>
          <p:cNvPr id="10" name="矩形 9"/>
          <p:cNvSpPr/>
          <p:nvPr/>
        </p:nvSpPr>
        <p:spPr>
          <a:xfrm>
            <a:off x="520457" y="18371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zh-CN" altLang="en-US" sz="4000" b="1" kern="0" dirty="0">
                <a:latin typeface="微软雅黑" charset="-122"/>
                <a:ea typeface="微软雅黑" charset="-122"/>
                <a:cs typeface="微软雅黑" charset="-122"/>
              </a:rPr>
              <a:t>胸外按压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/>
        </p:nvSpPr>
        <p:spPr>
          <a:xfrm>
            <a:off x="547705" y="1466276"/>
            <a:ext cx="2756967" cy="792088"/>
          </a:xfrm>
          <a:prstGeom prst="homePlate">
            <a:avLst/>
          </a:prstGeom>
          <a:ln>
            <a:solidFill>
              <a:srgbClr val="147D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按 多 深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766835" y="2746440"/>
            <a:ext cx="3498906" cy="2102570"/>
            <a:chOff x="9877346" y="3044253"/>
            <a:chExt cx="3162833" cy="1319820"/>
          </a:xfrm>
        </p:grpSpPr>
        <p:sp>
          <p:nvSpPr>
            <p:cNvPr id="9" name="文本框 8"/>
            <p:cNvSpPr txBox="1"/>
            <p:nvPr/>
          </p:nvSpPr>
          <p:spPr>
            <a:xfrm>
              <a:off x="9877346" y="3619435"/>
              <a:ext cx="726255" cy="289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charset="-122"/>
                  <a:ea typeface="微软雅黑" charset="-122"/>
                  <a:cs typeface="微软雅黑" charset="-122"/>
                </a:rPr>
                <a:t>深度</a:t>
              </a:r>
              <a:endParaRPr lang="en-US" altLang="zh-CN" sz="2400" b="1" dirty="0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10" name="左大括号 9"/>
            <p:cNvSpPr/>
            <p:nvPr/>
          </p:nvSpPr>
          <p:spPr>
            <a:xfrm>
              <a:off x="10605839" y="3188269"/>
              <a:ext cx="288032" cy="115212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0893871" y="3044253"/>
              <a:ext cx="2146308" cy="289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charset="-122"/>
                  <a:ea typeface="微软雅黑" charset="-122"/>
                  <a:cs typeface="微软雅黑" charset="-122"/>
                </a:rPr>
                <a:t>成人：</a:t>
              </a:r>
              <a:r>
                <a:rPr lang="zh-CN" altLang="en-US" sz="2400" b="1" dirty="0">
                  <a:solidFill>
                    <a:srgbClr val="147DFF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至少</a:t>
              </a:r>
              <a:r>
                <a:rPr lang="en-US" altLang="zh-CN" sz="2400" b="1" dirty="0">
                  <a:latin typeface="微软雅黑" charset="-122"/>
                  <a:ea typeface="微软雅黑" charset="-122"/>
                  <a:cs typeface="微软雅黑" charset="-122"/>
                </a:rPr>
                <a:t>5cm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893871" y="3579667"/>
              <a:ext cx="166987" cy="289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zh-CN" sz="2400" b="1" dirty="0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0893870" y="4074278"/>
              <a:ext cx="2146308" cy="289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latin typeface="微软雅黑" charset="-122"/>
                  <a:ea typeface="微软雅黑" charset="-122"/>
                  <a:cs typeface="微软雅黑" charset="-122"/>
                </a:rPr>
                <a:t>儿童：</a:t>
              </a:r>
              <a:r>
                <a:rPr lang="zh-CN" altLang="en-US" sz="2400" b="1" dirty="0">
                  <a:solidFill>
                    <a:srgbClr val="147DFF"/>
                  </a:solidFill>
                  <a:latin typeface="微软雅黑" charset="-122"/>
                  <a:ea typeface="微软雅黑" charset="-122"/>
                  <a:cs typeface="微软雅黑" charset="-122"/>
                </a:rPr>
                <a:t>大约</a:t>
              </a:r>
              <a:r>
                <a:rPr lang="en-US" altLang="zh-CN" sz="2400" b="1" dirty="0">
                  <a:latin typeface="微软雅黑" charset="-122"/>
                  <a:ea typeface="微软雅黑" charset="-122"/>
                  <a:cs typeface="微软雅黑" charset="-122"/>
                </a:rPr>
                <a:t>5cm</a:t>
              </a: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376526" y="2539361"/>
            <a:ext cx="406874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按压频率：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100-120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次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/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分钟</a:t>
            </a:r>
          </a:p>
          <a:p>
            <a:endParaRPr lang="zh-CN" altLang="en-US" sz="24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endParaRPr lang="en-US" altLang="zh-CN" sz="24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按压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30</a:t>
            </a:r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次，时间介于</a:t>
            </a:r>
            <a:r>
              <a:rPr lang="en-US" altLang="zh-CN" sz="2400" b="1" dirty="0">
                <a:latin typeface="微软雅黑" charset="-122"/>
                <a:ea typeface="微软雅黑" charset="-122"/>
                <a:cs typeface="微软雅黑" charset="-122"/>
              </a:rPr>
              <a:t>15-18s</a:t>
            </a:r>
          </a:p>
          <a:p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每次按压需让胸廓</a:t>
            </a:r>
            <a:r>
              <a:rPr lang="zh-CN" altLang="en-US" sz="28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充分回弹</a:t>
            </a:r>
          </a:p>
          <a:p>
            <a:endParaRPr lang="zh-CN" altLang="en-US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endParaRPr lang="zh-CN" altLang="en-US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sz="2400" b="1" dirty="0">
                <a:latin typeface="微软雅黑" charset="-122"/>
                <a:ea typeface="微软雅黑" charset="-122"/>
                <a:cs typeface="微软雅黑" charset="-122"/>
              </a:rPr>
              <a:t>按压中断时间不能超过</a:t>
            </a:r>
            <a:r>
              <a:rPr lang="en-US" altLang="zh-CN" sz="28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10</a:t>
            </a:r>
            <a:r>
              <a:rPr lang="zh-CN" altLang="en-US" sz="28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秒</a:t>
            </a:r>
          </a:p>
        </p:txBody>
      </p:sp>
      <p:pic>
        <p:nvPicPr>
          <p:cNvPr id="2" name="图片 1" descr="微信图片_201908201236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303" y="2432731"/>
            <a:ext cx="2611344" cy="390922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20457" y="183714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zh-CN" altLang="en-US" sz="4000" b="1" kern="0" dirty="0">
                <a:latin typeface="微软雅黑" charset="-122"/>
                <a:ea typeface="微软雅黑" charset="-122"/>
                <a:cs typeface="微软雅黑" charset="-122"/>
              </a:rPr>
              <a:t>胸外按压</a:t>
            </a:r>
          </a:p>
        </p:txBody>
      </p:sp>
      <p:sp>
        <p:nvSpPr>
          <p:cNvPr id="21" name="五边形 20"/>
          <p:cNvSpPr/>
          <p:nvPr/>
        </p:nvSpPr>
        <p:spPr>
          <a:xfrm>
            <a:off x="5431303" y="1486137"/>
            <a:ext cx="2756967" cy="792088"/>
          </a:xfrm>
          <a:prstGeom prst="homePlate">
            <a:avLst/>
          </a:prstGeom>
          <a:ln>
            <a:solidFill>
              <a:srgbClr val="147D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按 多 快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37087" y="3976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0457" y="24414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人工呼吸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29452" y="1636683"/>
            <a:ext cx="79208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压额提颏法 开放气道</a:t>
            </a:r>
            <a:endParaRPr lang="en-US" altLang="zh-CN" sz="2800" b="1" dirty="0">
              <a:solidFill>
                <a:srgbClr val="147DFF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1.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一只手置于患者前额使其头部后仰</a:t>
            </a:r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2.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用压住前额的食指和中指捏住患者鼻子</a:t>
            </a:r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3.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另一只手的食指与中指置于下颏骨骨性位置抬起下颏，以开放气道</a:t>
            </a:r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29452" y="4504233"/>
            <a:ext cx="76535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人工呼吸</a:t>
            </a:r>
            <a:endParaRPr lang="en-US" altLang="zh-CN" sz="2800" b="1" dirty="0">
              <a:solidFill>
                <a:srgbClr val="147DFF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1.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需张大嘴巴，包住患者的嘴</a:t>
            </a:r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2.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进行</a:t>
            </a:r>
            <a:r>
              <a:rPr lang="zh-CN" altLang="en-US" sz="20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两次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吹气，每次</a:t>
            </a:r>
            <a:r>
              <a:rPr lang="zh-CN" altLang="en-US" sz="20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一秒钟</a:t>
            </a:r>
            <a:endParaRPr lang="en-US" altLang="zh-CN" sz="2000" b="1" dirty="0">
              <a:solidFill>
                <a:srgbClr val="147DFF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微软雅黑" charset="-122"/>
                <a:ea typeface="微软雅黑" charset="-122"/>
                <a:cs typeface="微软雅黑" charset="-122"/>
              </a:rPr>
              <a:t>3.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吹气时观察患者胸廓是否隆起，未隆起则需重新开放气道</a:t>
            </a:r>
            <a:endParaRPr lang="en-US" altLang="zh-CN" sz="2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7" y="1456085"/>
            <a:ext cx="2994384" cy="25486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67" y="4438783"/>
            <a:ext cx="2994384" cy="26432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13151" y="775902"/>
            <a:ext cx="6338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latin typeface="微软雅黑" charset="-122"/>
                <a:ea typeface="微软雅黑" charset="-122"/>
              </a:rPr>
              <a:t>30</a:t>
            </a:r>
            <a:r>
              <a:rPr kumimoji="1" lang="zh-CN" altLang="en-US" sz="2400" dirty="0">
                <a:latin typeface="微软雅黑" charset="-122"/>
                <a:ea typeface="微软雅黑" charset="-122"/>
              </a:rPr>
              <a:t>次按压、</a:t>
            </a:r>
            <a:r>
              <a:rPr kumimoji="1" lang="en-US" altLang="zh-CN" sz="2400" dirty="0">
                <a:latin typeface="微软雅黑" charset="-122"/>
                <a:ea typeface="微软雅黑" charset="-122"/>
              </a:rPr>
              <a:t>2</a:t>
            </a:r>
            <a:r>
              <a:rPr kumimoji="1" lang="zh-CN" altLang="en-US" sz="2400" dirty="0">
                <a:latin typeface="微软雅黑" charset="-122"/>
                <a:ea typeface="微软雅黑" charset="-122"/>
              </a:rPr>
              <a:t>次人工呼吸（</a:t>
            </a:r>
            <a:r>
              <a:rPr kumimoji="1" lang="zh-CN" altLang="en-US" sz="24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中断不超过</a:t>
            </a:r>
            <a:r>
              <a:rPr kumimoji="1" lang="en-US" altLang="zh-CN" sz="24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10</a:t>
            </a:r>
            <a:r>
              <a:rPr kumimoji="1" lang="zh-CN" altLang="en-US" sz="24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秒</a:t>
            </a:r>
            <a:r>
              <a:rPr kumimoji="1" lang="zh-CN" altLang="en-US" sz="2400" dirty="0">
                <a:latin typeface="微软雅黑" charset="-122"/>
                <a:ea typeface="微软雅黑" charset="-122"/>
              </a:rPr>
              <a:t>）</a:t>
            </a:r>
          </a:p>
        </p:txBody>
      </p:sp>
      <p:sp>
        <p:nvSpPr>
          <p:cNvPr id="3" name="八角星 2"/>
          <p:cNvSpPr/>
          <p:nvPr/>
        </p:nvSpPr>
        <p:spPr>
          <a:xfrm rot="21166602">
            <a:off x="10388938" y="1168091"/>
            <a:ext cx="2148089" cy="1419141"/>
          </a:xfrm>
          <a:prstGeom prst="star8">
            <a:avLst/>
          </a:prstGeom>
          <a:solidFill>
            <a:srgbClr val="147D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30:2</a:t>
            </a:r>
            <a:r>
              <a:rPr kumimoji="1" lang="zh-CN" altLang="en-US" sz="2000" b="1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为</a:t>
            </a:r>
            <a:r>
              <a:rPr kumimoji="1" lang="en-US" altLang="zh-CN" sz="2000" b="1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1</a:t>
            </a:r>
            <a:r>
              <a:rPr kumimoji="1" lang="zh-CN" altLang="en-US" sz="2000" b="1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组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F06E4E48-C4FC-4DC7-B4D9-7AA306CD3D21}"/>
              </a:ext>
            </a:extLst>
          </p:cNvPr>
          <p:cNvCxnSpPr>
            <a:cxnSpLocks/>
          </p:cNvCxnSpPr>
          <p:nvPr/>
        </p:nvCxnSpPr>
        <p:spPr>
          <a:xfrm>
            <a:off x="1797425" y="1893972"/>
            <a:ext cx="10464598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>
            <a:extLst>
              <a:ext uri="{FF2B5EF4-FFF2-40B4-BE49-F238E27FC236}">
                <a16:creationId xmlns:a16="http://schemas.microsoft.com/office/drawing/2014/main" id="{FCD5DF2D-27BC-4A95-AD31-E1D7304FC3A6}"/>
              </a:ext>
            </a:extLst>
          </p:cNvPr>
          <p:cNvSpPr/>
          <p:nvPr/>
        </p:nvSpPr>
        <p:spPr>
          <a:xfrm>
            <a:off x="2085457" y="1816125"/>
            <a:ext cx="144015" cy="1440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B0B0C67-97EA-4ACA-83BC-46F706348E45}"/>
              </a:ext>
            </a:extLst>
          </p:cNvPr>
          <p:cNvSpPr txBox="1"/>
          <p:nvPr/>
        </p:nvSpPr>
        <p:spPr>
          <a:xfrm>
            <a:off x="164679" y="184699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张雪峰猝死事件的时间线和关键节点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0B09483-DA87-406C-A157-32BF6CC99A89}"/>
              </a:ext>
            </a:extLst>
          </p:cNvPr>
          <p:cNvSpPr txBox="1"/>
          <p:nvPr/>
        </p:nvSpPr>
        <p:spPr>
          <a:xfrm>
            <a:off x="1617404" y="218200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12:26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DD0D7D9-B41C-4D9B-AB8A-9CDDE016E375}"/>
              </a:ext>
            </a:extLst>
          </p:cNvPr>
          <p:cNvSpPr txBox="1"/>
          <p:nvPr/>
        </p:nvSpPr>
        <p:spPr>
          <a:xfrm>
            <a:off x="292541" y="3654069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事件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68CAB2C-A2D3-4527-BAC7-115BD220C457}"/>
              </a:ext>
            </a:extLst>
          </p:cNvPr>
          <p:cNvSpPr txBox="1"/>
          <p:nvPr/>
        </p:nvSpPr>
        <p:spPr>
          <a:xfrm>
            <a:off x="344178" y="5161592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专业评估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63F5838-AF60-4D03-8044-9C5C54B3EF05}"/>
              </a:ext>
            </a:extLst>
          </p:cNvPr>
          <p:cNvCxnSpPr>
            <a:cxnSpLocks/>
          </p:cNvCxnSpPr>
          <p:nvPr/>
        </p:nvCxnSpPr>
        <p:spPr>
          <a:xfrm>
            <a:off x="1413098" y="4696445"/>
            <a:ext cx="10477685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ECD34722-F017-4413-A85C-D44749D749C2}"/>
              </a:ext>
            </a:extLst>
          </p:cNvPr>
          <p:cNvSpPr txBox="1"/>
          <p:nvPr/>
        </p:nvSpPr>
        <p:spPr>
          <a:xfrm>
            <a:off x="1316807" y="3469404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跑步机上突发胸痛倒地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EC5E227-D6D1-45BB-91A0-B1CD5219F316}"/>
              </a:ext>
            </a:extLst>
          </p:cNvPr>
          <p:cNvSpPr txBox="1"/>
          <p:nvPr/>
        </p:nvSpPr>
        <p:spPr>
          <a:xfrm>
            <a:off x="1413098" y="5338938"/>
            <a:ext cx="1488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发病时刻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9D5DBBD-1164-4F9D-BC8B-ECF236DC24DA}"/>
              </a:ext>
            </a:extLst>
          </p:cNvPr>
          <p:cNvSpPr txBox="1"/>
          <p:nvPr/>
        </p:nvSpPr>
        <p:spPr>
          <a:xfrm>
            <a:off x="3063903" y="2003115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倒地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30min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无人发现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6AD750B-A90A-4D02-ABB4-9C3E05F10939}"/>
              </a:ext>
            </a:extLst>
          </p:cNvPr>
          <p:cNvSpPr txBox="1"/>
          <p:nvPr/>
        </p:nvSpPr>
        <p:spPr>
          <a:xfrm>
            <a:off x="2601655" y="5154272"/>
            <a:ext cx="2376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错失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黄金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4min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70A0EDA-5150-487D-87B1-C82F6FBEF9BB}"/>
              </a:ext>
            </a:extLst>
          </p:cNvPr>
          <p:cNvSpPr txBox="1"/>
          <p:nvPr/>
        </p:nvSpPr>
        <p:spPr>
          <a:xfrm>
            <a:off x="5109793" y="218200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12:56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10E126A-6C0E-4B55-B0DC-19B38236DBAF}"/>
              </a:ext>
            </a:extLst>
          </p:cNvPr>
          <p:cNvSpPr/>
          <p:nvPr/>
        </p:nvSpPr>
        <p:spPr>
          <a:xfrm>
            <a:off x="5553490" y="1838881"/>
            <a:ext cx="144015" cy="1440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98BB8D4-1F0B-4373-874C-F7321CD10000}"/>
              </a:ext>
            </a:extLst>
          </p:cNvPr>
          <p:cNvCxnSpPr>
            <a:stCxn id="9" idx="3"/>
            <a:endCxn id="22" idx="1"/>
          </p:cNvCxnSpPr>
          <p:nvPr/>
        </p:nvCxnSpPr>
        <p:spPr>
          <a:xfrm>
            <a:off x="2697524" y="2412837"/>
            <a:ext cx="241226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62FDCBAA-5301-4B7A-8D08-2EB28F4FCA18}"/>
              </a:ext>
            </a:extLst>
          </p:cNvPr>
          <p:cNvSpPr txBox="1"/>
          <p:nvPr/>
        </p:nvSpPr>
        <p:spPr>
          <a:xfrm>
            <a:off x="4663827" y="3469404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同事发现并拨打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CB747B5-2470-48F7-9EBF-1B9468DED6A7}"/>
              </a:ext>
            </a:extLst>
          </p:cNvPr>
          <p:cNvSpPr txBox="1"/>
          <p:nvPr/>
        </p:nvSpPr>
        <p:spPr>
          <a:xfrm>
            <a:off x="4816360" y="5154272"/>
            <a:ext cx="148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立即求救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符合规范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7A5001F-0217-44C7-8368-D6109CC89F6A}"/>
              </a:ext>
            </a:extLst>
          </p:cNvPr>
          <p:cNvSpPr txBox="1"/>
          <p:nvPr/>
        </p:nvSpPr>
        <p:spPr>
          <a:xfrm>
            <a:off x="6257906" y="2177908"/>
            <a:ext cx="1395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13:00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B4FF846-2391-4080-9FBB-400288706160}"/>
              </a:ext>
            </a:extLst>
          </p:cNvPr>
          <p:cNvSpPr txBox="1"/>
          <p:nvPr/>
        </p:nvSpPr>
        <p:spPr>
          <a:xfrm>
            <a:off x="5997327" y="3469404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抵达现场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FD66D06-9306-42E1-8364-D9B91C912F3E}"/>
              </a:ext>
            </a:extLst>
          </p:cNvPr>
          <p:cNvSpPr txBox="1"/>
          <p:nvPr/>
        </p:nvSpPr>
        <p:spPr>
          <a:xfrm>
            <a:off x="6141343" y="5154272"/>
            <a:ext cx="148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响应时间正常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0488864-1495-4812-A85B-0D60D49881F7}"/>
              </a:ext>
            </a:extLst>
          </p:cNvPr>
          <p:cNvSpPr txBox="1"/>
          <p:nvPr/>
        </p:nvSpPr>
        <p:spPr>
          <a:xfrm>
            <a:off x="8450136" y="2187782"/>
            <a:ext cx="1344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13:10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1DCF6C3-D79D-4091-9399-85C0D03D03AE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>
            <a:off x="7653511" y="2408741"/>
            <a:ext cx="796625" cy="98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9C5E9676-E5F1-46DF-993E-90F321CF8258}"/>
              </a:ext>
            </a:extLst>
          </p:cNvPr>
          <p:cNvSpPr txBox="1"/>
          <p:nvPr/>
        </p:nvSpPr>
        <p:spPr>
          <a:xfrm>
            <a:off x="7149455" y="1993241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F17DCAF-5C36-4183-B6A5-A2F66DEC5155}"/>
              </a:ext>
            </a:extLst>
          </p:cNvPr>
          <p:cNvSpPr txBox="1"/>
          <p:nvPr/>
        </p:nvSpPr>
        <p:spPr>
          <a:xfrm>
            <a:off x="7509495" y="5154272"/>
            <a:ext cx="148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途中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持续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CPR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FD49083-6CB9-469B-991C-292AE6A41A69}"/>
              </a:ext>
            </a:extLst>
          </p:cNvPr>
          <p:cNvSpPr txBox="1"/>
          <p:nvPr/>
        </p:nvSpPr>
        <p:spPr>
          <a:xfrm>
            <a:off x="10966450" y="218778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15:50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F6B8368E-2D1F-4B8F-84F3-7EBD42824C28}"/>
              </a:ext>
            </a:extLst>
          </p:cNvPr>
          <p:cNvCxnSpPr>
            <a:cxnSpLocks/>
            <a:stCxn id="35" idx="3"/>
            <a:endCxn id="41" idx="1"/>
          </p:cNvCxnSpPr>
          <p:nvPr/>
        </p:nvCxnSpPr>
        <p:spPr>
          <a:xfrm>
            <a:off x="9794847" y="2418615"/>
            <a:ext cx="117160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7A0E6D5-E072-406D-87F3-FAB71E6F145B}"/>
              </a:ext>
            </a:extLst>
          </p:cNvPr>
          <p:cNvSpPr txBox="1"/>
          <p:nvPr/>
        </p:nvSpPr>
        <p:spPr>
          <a:xfrm>
            <a:off x="9478206" y="2003114"/>
            <a:ext cx="18253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医院抢救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ECMO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500F5D5-5190-46AA-9B52-522D1235DDB8}"/>
              </a:ext>
            </a:extLst>
          </p:cNvPr>
          <p:cNvSpPr txBox="1"/>
          <p:nvPr/>
        </p:nvSpPr>
        <p:spPr>
          <a:xfrm>
            <a:off x="9381703" y="5154272"/>
            <a:ext cx="148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最高级别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救治</a:t>
            </a: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1D1D273D-1E2E-4FF4-98D4-8FB8D6236AF4}"/>
              </a:ext>
            </a:extLst>
          </p:cNvPr>
          <p:cNvSpPr/>
          <p:nvPr/>
        </p:nvSpPr>
        <p:spPr>
          <a:xfrm>
            <a:off x="6969436" y="1819344"/>
            <a:ext cx="144015" cy="1440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933B35AD-2C32-423B-A2D6-00D14937A0B0}"/>
              </a:ext>
            </a:extLst>
          </p:cNvPr>
          <p:cNvSpPr/>
          <p:nvPr/>
        </p:nvSpPr>
        <p:spPr>
          <a:xfrm>
            <a:off x="9093672" y="1819060"/>
            <a:ext cx="144015" cy="1440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7FC435E5-97FB-42FA-9D41-9CC1C4498066}"/>
              </a:ext>
            </a:extLst>
          </p:cNvPr>
          <p:cNvSpPr/>
          <p:nvPr/>
        </p:nvSpPr>
        <p:spPr>
          <a:xfrm>
            <a:off x="11434502" y="1818233"/>
            <a:ext cx="144015" cy="14401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EE8C8A5-3C0C-491D-873B-14E2FA27D10E}"/>
              </a:ext>
            </a:extLst>
          </p:cNvPr>
          <p:cNvSpPr txBox="1"/>
          <p:nvPr/>
        </p:nvSpPr>
        <p:spPr>
          <a:xfrm>
            <a:off x="10690136" y="3469404"/>
            <a:ext cx="1488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宣告临床死亡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E3E9A91-BEDA-4916-B573-91F2C9023E9C}"/>
              </a:ext>
            </a:extLst>
          </p:cNvPr>
          <p:cNvSpPr txBox="1"/>
          <p:nvPr/>
        </p:nvSpPr>
        <p:spPr>
          <a:xfrm>
            <a:off x="10875535" y="5338938"/>
            <a:ext cx="1488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抢救无效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0025" y="2932849"/>
            <a:ext cx="12868422" cy="987243"/>
          </a:xfrm>
          <a:prstGeom prst="rect">
            <a:avLst/>
          </a:prstGeom>
          <a:solidFill>
            <a:srgbClr val="147DFF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自动体外除颤仪（</a:t>
            </a:r>
            <a:r>
              <a:rPr lang="en-GB" altLang="zh-CN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AED</a:t>
            </a:r>
            <a:r>
              <a:rPr lang="zh-CN" altLang="en-GB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）</a:t>
            </a:r>
            <a:endParaRPr lang="en-GB" altLang="zh-CN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2991" y="4192389"/>
            <a:ext cx="6438274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微软雅黑" charset="-122"/>
                <a:ea typeface="微软雅黑" charset="-122"/>
              </a:rPr>
              <a:t>AED</a:t>
            </a:r>
            <a:r>
              <a:rPr lang="zh-CN" altLang="en-US" sz="2400" dirty="0">
                <a:latin typeface="微软雅黑" charset="-122"/>
                <a:ea typeface="微软雅黑" charset="-122"/>
              </a:rPr>
              <a:t>原理及操作流程</a:t>
            </a:r>
            <a:endParaRPr lang="en-US" altLang="zh-CN" sz="2400" dirty="0"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EAC13-0280-26A5-4280-1F58FE117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13F042D9-4998-9554-5F7D-88B6C3308D3A}"/>
              </a:ext>
            </a:extLst>
          </p:cNvPr>
          <p:cNvSpPr txBox="1"/>
          <p:nvPr/>
        </p:nvSpPr>
        <p:spPr>
          <a:xfrm>
            <a:off x="3837087" y="3976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32E06E-707F-09FC-728B-FFA8B46B1257}"/>
              </a:ext>
            </a:extLst>
          </p:cNvPr>
          <p:cNvSpPr txBox="1"/>
          <p:nvPr/>
        </p:nvSpPr>
        <p:spPr>
          <a:xfrm>
            <a:off x="524719" y="159941"/>
            <a:ext cx="644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自动体外除颤器使用</a:t>
            </a:r>
            <a:r>
              <a:rPr lang="en-US" altLang="zh-CN" sz="4000" b="1" dirty="0">
                <a:latin typeface="微软雅黑" charset="-122"/>
                <a:ea typeface="微软雅黑" charset="-122"/>
                <a:cs typeface="微软雅黑" charset="-122"/>
              </a:rPr>
              <a:t>—AED</a:t>
            </a:r>
            <a:endParaRPr lang="zh-CN" altLang="en-US" sz="4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CB1A3C-712E-765A-9E67-6DBCF20DCDA2}"/>
              </a:ext>
            </a:extLst>
          </p:cNvPr>
          <p:cNvSpPr/>
          <p:nvPr/>
        </p:nvSpPr>
        <p:spPr>
          <a:xfrm>
            <a:off x="6966095" y="341183"/>
            <a:ext cx="297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charset="-122"/>
                <a:ea typeface="微软雅黑" charset="-122"/>
                <a:cs typeface="微软雅黑" charset="-122"/>
              </a:rPr>
              <a:t>☆ ☆ ☆操作简单又超级重要</a:t>
            </a:r>
          </a:p>
        </p:txBody>
      </p:sp>
      <p:pic>
        <p:nvPicPr>
          <p:cNvPr id="11" name="lQbPKG-d0ALNsikAALCPz-kNqL9iVwmpGy51d60A.mp4">
            <a:hlinkClick r:id="" action="ppaction://media"/>
            <a:extLst>
              <a:ext uri="{FF2B5EF4-FFF2-40B4-BE49-F238E27FC236}">
                <a16:creationId xmlns:a16="http://schemas.microsoft.com/office/drawing/2014/main" id="{6521145F-9CB9-63CA-1957-1A0B7C2026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751" y="1086236"/>
            <a:ext cx="10200456" cy="5780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837087" y="39763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774211" y="2512847"/>
            <a:ext cx="2736304" cy="3993192"/>
            <a:chOff x="8578999" y="1173012"/>
            <a:chExt cx="3644574" cy="558140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999" y="1173012"/>
              <a:ext cx="3644574" cy="273343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8999" y="3906443"/>
              <a:ext cx="3644574" cy="2847975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524719" y="159941"/>
            <a:ext cx="6441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自动体外除颤器使用</a:t>
            </a:r>
            <a:r>
              <a:rPr lang="en-US" altLang="zh-CN" sz="4000" b="1" dirty="0">
                <a:latin typeface="微软雅黑" charset="-122"/>
                <a:ea typeface="微软雅黑" charset="-122"/>
                <a:cs typeface="微软雅黑" charset="-122"/>
              </a:rPr>
              <a:t>—AED</a:t>
            </a:r>
            <a:endParaRPr lang="zh-CN" altLang="en-US" sz="4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0752" y="1124795"/>
            <a:ext cx="12097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AED</a:t>
            </a:r>
            <a:r>
              <a:rPr lang="zh-CN" altLang="en-US" sz="2000" b="1" dirty="0">
                <a:solidFill>
                  <a:srgbClr val="147DFF"/>
                </a:solidFill>
                <a:latin typeface="微软雅黑" charset="-122"/>
                <a:ea typeface="微软雅黑" charset="-122"/>
                <a:cs typeface="微软雅黑" charset="-122"/>
              </a:rPr>
              <a:t>是自动体外除颤器的缩写</a:t>
            </a:r>
            <a:r>
              <a:rPr lang="zh-CN" altLang="en-US" sz="2000" b="1" dirty="0">
                <a:latin typeface="微软雅黑" charset="-122"/>
                <a:ea typeface="微软雅黑" charset="-122"/>
                <a:cs typeface="微软雅黑" charset="-122"/>
              </a:rPr>
              <a:t>，是非专业急救人员使用的抢救心脏骤停患者公共急救设备，它可以自动诊断特点的心律失常，并且给予电击除颤从而挽救生命！</a:t>
            </a: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130910" y="5737270"/>
            <a:ext cx="2397560" cy="1224044"/>
          </a:xfrm>
          <a:prstGeom prst="wedgeEllipseCallout">
            <a:avLst>
              <a:gd name="adj1" fmla="val -70359"/>
              <a:gd name="adj2" fmla="val -40496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贴放位置</a:t>
            </a:r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：</a:t>
            </a:r>
            <a:endParaRPr lang="en-US" altLang="zh-CN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左胸外下</a:t>
            </a:r>
            <a:endParaRPr lang="en-US" altLang="zh-CN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距离腋下</a:t>
            </a:r>
            <a:endParaRPr lang="en-US" altLang="zh-CN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7-8cm</a:t>
            </a:r>
            <a:endParaRPr lang="zh-CN" altLang="en-US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6" name="椭圆形标注 15"/>
          <p:cNvSpPr/>
          <p:nvPr/>
        </p:nvSpPr>
        <p:spPr>
          <a:xfrm>
            <a:off x="4171771" y="5665407"/>
            <a:ext cx="2329612" cy="1068269"/>
          </a:xfrm>
          <a:prstGeom prst="wedgeEllipseCallout">
            <a:avLst>
              <a:gd name="adj1" fmla="val 61762"/>
              <a:gd name="adj2" fmla="val -39055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贴放位置</a:t>
            </a:r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：</a:t>
            </a:r>
            <a:endParaRPr lang="en-US" altLang="zh-CN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右侧</a:t>
            </a:r>
            <a:endParaRPr lang="en-US" altLang="zh-CN" dirty="0">
              <a:solidFill>
                <a:schemeClr val="tx1"/>
              </a:solidFill>
              <a:latin typeface="微软雅黑" charset="-122"/>
              <a:ea typeface="微软雅黑" charset="-122"/>
              <a:cs typeface="微软雅黑" charset="-122"/>
            </a:endParaRPr>
          </a:p>
          <a:p>
            <a:r>
              <a:rPr lang="zh-CN" altLang="en-US" dirty="0">
                <a:solidFill>
                  <a:schemeClr val="tx1"/>
                </a:solidFill>
                <a:latin typeface="微软雅黑" charset="-122"/>
                <a:ea typeface="微软雅黑" charset="-122"/>
                <a:cs typeface="微软雅黑" charset="-122"/>
              </a:rPr>
              <a:t>锁骨下方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844157" y="2206180"/>
            <a:ext cx="5782352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打开盖子自动启动或打开电源按钮</a:t>
            </a:r>
            <a:endParaRPr lang="en-US" altLang="zh-CN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按贴片示意贴放电极片</a:t>
            </a:r>
            <a:endParaRPr lang="en-US" altLang="zh-CN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听语音提示操作</a:t>
            </a:r>
            <a:endParaRPr lang="en-US" altLang="zh-CN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分析心率请周围人远离患者</a:t>
            </a:r>
            <a:endParaRPr lang="en-US" altLang="zh-CN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按下闪烁的按钮进行电击，电击前请周围人远离患者</a:t>
            </a:r>
            <a:endParaRPr lang="en-US" altLang="zh-CN" b="1" dirty="0">
              <a:latin typeface="微软雅黑" charset="-122"/>
              <a:ea typeface="微软雅黑" charset="-122"/>
              <a:cs typeface="微软雅黑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charset="-122"/>
                <a:ea typeface="微软雅黑" charset="-122"/>
                <a:cs typeface="微软雅黑" charset="-122"/>
              </a:rPr>
              <a:t>电击完成马上心肺复苏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271512" y="570990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先开机、听它说、跟它做</a:t>
            </a:r>
            <a:endParaRPr kumimoji="1" lang="en-US" altLang="zh-CN" sz="3200" b="1" dirty="0">
              <a:solidFill>
                <a:srgbClr val="147DFF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7" name="八角星 16"/>
          <p:cNvSpPr/>
          <p:nvPr/>
        </p:nvSpPr>
        <p:spPr>
          <a:xfrm rot="21166602">
            <a:off x="10314094" y="1876367"/>
            <a:ext cx="2148089" cy="1419141"/>
          </a:xfrm>
          <a:prstGeom prst="star8">
            <a:avLst/>
          </a:prstGeom>
          <a:solidFill>
            <a:srgbClr val="147DFF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</a:rPr>
              <a:t>拿到立刻用！</a:t>
            </a:r>
          </a:p>
        </p:txBody>
      </p:sp>
      <p:sp>
        <p:nvSpPr>
          <p:cNvPr id="9" name="矩形 8"/>
          <p:cNvSpPr/>
          <p:nvPr/>
        </p:nvSpPr>
        <p:spPr>
          <a:xfrm>
            <a:off x="6966095" y="341183"/>
            <a:ext cx="297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charset="-122"/>
                <a:ea typeface="微软雅黑" charset="-122"/>
                <a:cs typeface="微软雅黑" charset="-122"/>
              </a:rPr>
              <a:t>☆ ☆ ☆操作简单又超级重要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/>
        </p:nvGrpSpPr>
        <p:grpSpPr>
          <a:xfrm>
            <a:off x="524719" y="155645"/>
            <a:ext cx="11521280" cy="5539483"/>
            <a:chOff x="3434339" y="-8117"/>
            <a:chExt cx="7368320" cy="5539483"/>
          </a:xfrm>
        </p:grpSpPr>
        <p:grpSp>
          <p:nvGrpSpPr>
            <p:cNvPr id="8" name="组合 7"/>
            <p:cNvGrpSpPr/>
            <p:nvPr/>
          </p:nvGrpSpPr>
          <p:grpSpPr>
            <a:xfrm>
              <a:off x="3434339" y="-8117"/>
              <a:ext cx="7368320" cy="5539483"/>
              <a:chOff x="-145704" y="699040"/>
              <a:chExt cx="7368320" cy="5539483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3837087" y="3976365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dirty="0">
                  <a:latin typeface="微软雅黑" charset="-122"/>
                  <a:ea typeface="微软雅黑" charset="-122"/>
                  <a:cs typeface="微软雅黑" charset="-122"/>
                </a:endParaRPr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-145704" y="699040"/>
                <a:ext cx="34366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4000" b="1" dirty="0">
                    <a:latin typeface="微软雅黑" charset="-122"/>
                    <a:ea typeface="微软雅黑" charset="-122"/>
                    <a:cs typeface="微软雅黑" charset="-122"/>
                  </a:rPr>
                  <a:t>使用</a:t>
                </a:r>
                <a:r>
                  <a:rPr lang="en-US" altLang="zh-CN" sz="4000" b="1" dirty="0">
                    <a:latin typeface="微软雅黑" charset="-122"/>
                    <a:ea typeface="微软雅黑" charset="-122"/>
                    <a:cs typeface="微软雅黑" charset="-122"/>
                  </a:rPr>
                  <a:t>AED</a:t>
                </a:r>
                <a:r>
                  <a:rPr lang="zh-CN" altLang="en-US" sz="4000" b="1" dirty="0">
                    <a:latin typeface="微软雅黑" charset="-122"/>
                    <a:ea typeface="微软雅黑" charset="-122"/>
                    <a:cs typeface="微软雅黑" charset="-122"/>
                  </a:rPr>
                  <a:t>须知注意事项</a:t>
                </a: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45076" y="2914536"/>
                <a:ext cx="6677540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使用前确认电极片贴放位置无多余水分或者异物</a:t>
                </a:r>
                <a:r>
                  <a:rPr lang="en-US" altLang="zh-CN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(</a:t>
                </a: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胸毛</a:t>
                </a:r>
                <a:r>
                  <a:rPr lang="en-US" altLang="zh-CN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…)</a:t>
                </a: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，有的话先擦拭干净和清除</a:t>
                </a:r>
                <a:endParaRPr lang="en-US" altLang="zh-CN" sz="2000" b="1" dirty="0">
                  <a:latin typeface="微软雅黑" charset="-122"/>
                  <a:ea typeface="微软雅黑" charset="-122"/>
                  <a:cs typeface="微软雅黑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启动</a:t>
                </a:r>
                <a:r>
                  <a:rPr lang="en-US" altLang="zh-CN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AED</a:t>
                </a: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后，确保无人及金属接触病人</a:t>
                </a:r>
                <a:endParaRPr lang="en-US" altLang="zh-CN" sz="2000" b="1" dirty="0">
                  <a:latin typeface="微软雅黑" charset="-122"/>
                  <a:ea typeface="微软雅黑" charset="-122"/>
                  <a:cs typeface="微软雅黑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时刻关注声音提示和屏幕显示</a:t>
                </a:r>
                <a:endParaRPr lang="en-US" altLang="zh-CN" sz="2000" b="1" dirty="0">
                  <a:latin typeface="微软雅黑" charset="-122"/>
                  <a:ea typeface="微软雅黑" charset="-122"/>
                  <a:cs typeface="微软雅黑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确认电极牢固地黏附在病人的皮肤上</a:t>
                </a:r>
                <a:endParaRPr lang="en-US" altLang="zh-CN" sz="2000" b="1" dirty="0">
                  <a:latin typeface="微软雅黑" charset="-122"/>
                  <a:ea typeface="微软雅黑" charset="-122"/>
                  <a:cs typeface="微软雅黑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儿童建议使用专用电极片</a:t>
                </a:r>
                <a:endParaRPr lang="en-US" altLang="zh-CN" sz="2000" b="1" dirty="0">
                  <a:latin typeface="微软雅黑" charset="-122"/>
                  <a:ea typeface="微软雅黑" charset="-122"/>
                  <a:cs typeface="微软雅黑" charset="-122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没有接受过</a:t>
                </a:r>
                <a:r>
                  <a:rPr lang="en-US" altLang="zh-CN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AED</a:t>
                </a:r>
                <a:r>
                  <a:rPr lang="zh-CN" altLang="en-US" sz="2000" b="1" dirty="0">
                    <a:latin typeface="微软雅黑" charset="-122"/>
                    <a:ea typeface="微软雅黑" charset="-122"/>
                    <a:cs typeface="微软雅黑" charset="-122"/>
                  </a:rPr>
                  <a:t>的广大公众一样可以依照指示进行操作</a:t>
                </a:r>
              </a:p>
            </p:txBody>
          </p:sp>
        </p:grpSp>
        <p:sp>
          <p:nvSpPr>
            <p:cNvPr id="2" name="文本框 1"/>
            <p:cNvSpPr txBox="1"/>
            <p:nvPr/>
          </p:nvSpPr>
          <p:spPr>
            <a:xfrm>
              <a:off x="4125119" y="1076299"/>
              <a:ext cx="1516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7200" dirty="0"/>
                <a:t>⚠️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BB97D-999F-3B5E-08C9-60B3D7058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3D692B1-2795-5FE5-1670-94A2A556BEBA}"/>
              </a:ext>
            </a:extLst>
          </p:cNvPr>
          <p:cNvSpPr txBox="1"/>
          <p:nvPr/>
        </p:nvSpPr>
        <p:spPr>
          <a:xfrm>
            <a:off x="380703" y="303957"/>
            <a:ext cx="5886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如何搜索身边的</a:t>
            </a:r>
            <a:r>
              <a:rPr lang="en-US" altLang="zh-CN" sz="4000" b="1" dirty="0">
                <a:latin typeface="微软雅黑" charset="-122"/>
                <a:ea typeface="微软雅黑" charset="-122"/>
                <a:cs typeface="微软雅黑" charset="-122"/>
              </a:rPr>
              <a:t>AED</a:t>
            </a:r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位置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3666AAF-3598-BBE0-C155-57018F496550}"/>
              </a:ext>
            </a:extLst>
          </p:cNvPr>
          <p:cNvSpPr txBox="1"/>
          <p:nvPr/>
        </p:nvSpPr>
        <p:spPr>
          <a:xfrm>
            <a:off x="1460823" y="1240061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微信小程序</a:t>
            </a:r>
            <a:r>
              <a:rPr kumimoji="1" lang="en-US" altLang="zh-CN" sz="40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——</a:t>
            </a:r>
            <a:r>
              <a:rPr kumimoji="1" lang="zh-CN" altLang="en-US" sz="40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直接搜索</a:t>
            </a:r>
            <a:r>
              <a:rPr kumimoji="1" lang="en-US" altLang="zh-CN" sz="40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——</a:t>
            </a:r>
            <a:r>
              <a:rPr kumimoji="1" lang="zh-CN" altLang="en-US" sz="4000" b="1" dirty="0">
                <a:solidFill>
                  <a:srgbClr val="147DFF"/>
                </a:solidFill>
                <a:latin typeface="微软雅黑" charset="-122"/>
                <a:ea typeface="微软雅黑" charset="-122"/>
              </a:rPr>
              <a:t>救命地图</a:t>
            </a:r>
            <a:endParaRPr kumimoji="1" lang="en-US" altLang="zh-CN" sz="4000" b="1" dirty="0">
              <a:solidFill>
                <a:srgbClr val="147DFF"/>
              </a:solidFill>
              <a:latin typeface="微软雅黑" charset="-122"/>
              <a:ea typeface="微软雅黑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417EA23-9685-2149-D14C-BDA395D40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4" y="2176165"/>
            <a:ext cx="3933911" cy="475252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5E7A04-319A-359A-3ABE-CFB512C4A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845" y="2244390"/>
            <a:ext cx="2524879" cy="48442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FC224DA-CD2B-0F52-8C11-400E3FA0E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392" y="2176165"/>
            <a:ext cx="2337983" cy="49124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156438B-1867-9F17-C44C-18BE1A508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120" y="2176165"/>
            <a:ext cx="2269980" cy="49124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084F0-7C05-AA73-825A-7F92EA668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B3E5443-817F-7075-AE3A-BAF312AC28ED}"/>
              </a:ext>
            </a:extLst>
          </p:cNvPr>
          <p:cNvSpPr txBox="1"/>
          <p:nvPr/>
        </p:nvSpPr>
        <p:spPr>
          <a:xfrm>
            <a:off x="3477047" y="30395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如何成为持证急救员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C7FACD-95C5-A639-70A7-3CE71BE74343}"/>
              </a:ext>
            </a:extLst>
          </p:cNvPr>
          <p:cNvSpPr txBox="1"/>
          <p:nvPr/>
        </p:nvSpPr>
        <p:spPr>
          <a:xfrm>
            <a:off x="2670451" y="1157890"/>
            <a:ext cx="642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000" b="1" i="0" dirty="0">
                <a:solidFill>
                  <a:srgbClr val="147DFF"/>
                </a:solidFill>
                <a:effectLst/>
                <a:latin typeface="ui-sans-serif"/>
              </a:rPr>
              <a:t>专业认证，让施救更有底气</a:t>
            </a:r>
            <a:endParaRPr lang="zh-CN" altLang="en-US" sz="2000" b="1" dirty="0">
              <a:solidFill>
                <a:srgbClr val="147DFF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804D9CE-8288-D4DC-AF5B-B5FB6F52124E}"/>
              </a:ext>
            </a:extLst>
          </p:cNvPr>
          <p:cNvGrpSpPr/>
          <p:nvPr/>
        </p:nvGrpSpPr>
        <p:grpSpPr>
          <a:xfrm>
            <a:off x="0" y="1647659"/>
            <a:ext cx="7632848" cy="5495658"/>
            <a:chOff x="0" y="1647659"/>
            <a:chExt cx="7632848" cy="5495658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54BE958-CD19-5587-B711-12F604696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47659"/>
              <a:ext cx="7632848" cy="479061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72D3076-1365-DFDD-48B8-3741F9684784}"/>
                </a:ext>
              </a:extLst>
            </p:cNvPr>
            <p:cNvSpPr txBox="1"/>
            <p:nvPr/>
          </p:nvSpPr>
          <p:spPr>
            <a:xfrm>
              <a:off x="3960440" y="6496986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“救是你</a:t>
              </a:r>
              <a:r>
                <a:rPr kumimoji="1" lang="en-US" altLang="zh-CN" sz="1200" dirty="0" err="1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WESave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”</a:t>
              </a:r>
              <a:endParaRPr kumimoji="1" lang="en-US" altLang="zh-CN" sz="1200" dirty="0">
                <a:solidFill>
                  <a:srgbClr val="147D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“如拉盾”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3730082-21E6-5B34-5691-B165BAA2BC16}"/>
                </a:ext>
              </a:extLst>
            </p:cNvPr>
            <p:cNvSpPr txBox="1"/>
            <p:nvPr/>
          </p:nvSpPr>
          <p:spPr>
            <a:xfrm>
              <a:off x="5832648" y="6496985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“野外医学”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A728760-97B8-D2A8-6D36-3E48A5F074EB}"/>
                </a:ext>
              </a:extLst>
            </p:cNvPr>
            <p:cNvSpPr txBox="1"/>
            <p:nvPr/>
          </p:nvSpPr>
          <p:spPr>
            <a:xfrm>
              <a:off x="1224136" y="6510344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“上海红十字会</a:t>
              </a:r>
              <a:r>
                <a:rPr kumimoji="1" lang="en-US" altLang="zh-CN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救在身边守沪生命”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6029A21-803A-3B90-4503-E29F0958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848" y="1616215"/>
            <a:ext cx="1737598" cy="37603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D5872A-12DA-1760-CF11-50BEE2645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447" y="2003058"/>
            <a:ext cx="1810888" cy="3557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EE7401B-3BF6-F346-6934-117EC062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1335" y="3727388"/>
            <a:ext cx="1666528" cy="3298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966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5DAAA-67BB-4D02-E36E-2F3C2394D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85CB39E-11EA-CC79-EA33-E14D12B29891}"/>
              </a:ext>
            </a:extLst>
          </p:cNvPr>
          <p:cNvSpPr txBox="1"/>
          <p:nvPr/>
        </p:nvSpPr>
        <p:spPr>
          <a:xfrm>
            <a:off x="3477047" y="30395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如何成为持证急救员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1783AC6-451D-8270-F08B-F3985ED0A641}"/>
              </a:ext>
            </a:extLst>
          </p:cNvPr>
          <p:cNvSpPr txBox="1"/>
          <p:nvPr/>
        </p:nvSpPr>
        <p:spPr>
          <a:xfrm>
            <a:off x="2670451" y="1157890"/>
            <a:ext cx="642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000" b="1" i="0" dirty="0">
                <a:solidFill>
                  <a:srgbClr val="147DFF"/>
                </a:solidFill>
                <a:effectLst/>
                <a:latin typeface="ui-sans-serif"/>
              </a:rPr>
              <a:t>专业认证，让施救更有底气</a:t>
            </a:r>
            <a:endParaRPr lang="zh-CN" altLang="en-US" sz="2000" b="1" dirty="0">
              <a:solidFill>
                <a:srgbClr val="147DFF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A697B2-1AFA-49FD-59A0-E24962C0509A}"/>
              </a:ext>
            </a:extLst>
          </p:cNvPr>
          <p:cNvGrpSpPr/>
          <p:nvPr/>
        </p:nvGrpSpPr>
        <p:grpSpPr>
          <a:xfrm>
            <a:off x="0" y="1647659"/>
            <a:ext cx="7632848" cy="5324350"/>
            <a:chOff x="0" y="1647659"/>
            <a:chExt cx="7632848" cy="532435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4BD3389-A92D-BA38-D0ED-31F5F8F8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47659"/>
              <a:ext cx="7632848" cy="479061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BA97B836-CC8C-5411-4CC2-0EBB1D7DDDCA}"/>
                </a:ext>
              </a:extLst>
            </p:cNvPr>
            <p:cNvSpPr txBox="1"/>
            <p:nvPr/>
          </p:nvSpPr>
          <p:spPr>
            <a:xfrm>
              <a:off x="3960440" y="6496986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“救是你</a:t>
              </a:r>
              <a:r>
                <a:rPr kumimoji="1" lang="en-US" altLang="zh-CN" sz="1200" dirty="0" err="1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WESave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3616C5-07AF-63E4-EF88-AECE032ECD67}"/>
                </a:ext>
              </a:extLst>
            </p:cNvPr>
            <p:cNvSpPr txBox="1"/>
            <p:nvPr/>
          </p:nvSpPr>
          <p:spPr>
            <a:xfrm>
              <a:off x="5832648" y="6496985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“野外医学”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981C6832-EACF-3C42-9399-D5CE693F66C6}"/>
                </a:ext>
              </a:extLst>
            </p:cNvPr>
            <p:cNvSpPr txBox="1"/>
            <p:nvPr/>
          </p:nvSpPr>
          <p:spPr>
            <a:xfrm>
              <a:off x="1224136" y="6510344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“上海红十字会</a:t>
              </a:r>
              <a:r>
                <a:rPr kumimoji="1" lang="en-US" altLang="zh-CN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救在身边守沪生命”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7F8665B6-1690-5C61-181A-F9EDBE03E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178" y="1647659"/>
            <a:ext cx="3358317" cy="55232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C65082B-F330-4072-B696-6D051CA9D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0233" y="1647164"/>
            <a:ext cx="4368800" cy="436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616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79AB1-6EA0-EDBF-B317-CB84E35C0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95E9B55-1901-9791-A992-C0ECBF7D7C9B}"/>
              </a:ext>
            </a:extLst>
          </p:cNvPr>
          <p:cNvSpPr txBox="1"/>
          <p:nvPr/>
        </p:nvSpPr>
        <p:spPr>
          <a:xfrm>
            <a:off x="3477047" y="30395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如何成为持证急救员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CD9F1A7-8837-18BC-8DE1-6074E292883B}"/>
              </a:ext>
            </a:extLst>
          </p:cNvPr>
          <p:cNvSpPr txBox="1"/>
          <p:nvPr/>
        </p:nvSpPr>
        <p:spPr>
          <a:xfrm>
            <a:off x="2670451" y="1157890"/>
            <a:ext cx="642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000" b="1" i="0" dirty="0">
                <a:solidFill>
                  <a:srgbClr val="147DFF"/>
                </a:solidFill>
                <a:effectLst/>
                <a:latin typeface="ui-sans-serif"/>
              </a:rPr>
              <a:t>专业认证，让施救更有底气</a:t>
            </a:r>
            <a:endParaRPr lang="zh-CN" altLang="en-US" sz="2000" b="1" dirty="0">
              <a:solidFill>
                <a:srgbClr val="147DFF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435AE6F-C855-A7A8-64C8-581106ACF4C7}"/>
              </a:ext>
            </a:extLst>
          </p:cNvPr>
          <p:cNvGrpSpPr/>
          <p:nvPr/>
        </p:nvGrpSpPr>
        <p:grpSpPr>
          <a:xfrm>
            <a:off x="0" y="1647659"/>
            <a:ext cx="7632848" cy="5324350"/>
            <a:chOff x="0" y="1647659"/>
            <a:chExt cx="7632848" cy="532435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D31DDA9-5750-7612-9472-881C8E0CE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47659"/>
              <a:ext cx="7632848" cy="479061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3842AF7D-D8D9-0979-FE16-24E8F86C7AB1}"/>
                </a:ext>
              </a:extLst>
            </p:cNvPr>
            <p:cNvSpPr txBox="1"/>
            <p:nvPr/>
          </p:nvSpPr>
          <p:spPr>
            <a:xfrm>
              <a:off x="3960440" y="6496986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“救是你</a:t>
              </a:r>
              <a:r>
                <a:rPr kumimoji="1" lang="en-US" altLang="zh-CN" sz="1200" dirty="0" err="1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WESave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155B310-38FB-F9F9-E5A3-2501AFB3EAA2}"/>
                </a:ext>
              </a:extLst>
            </p:cNvPr>
            <p:cNvSpPr txBox="1"/>
            <p:nvPr/>
          </p:nvSpPr>
          <p:spPr>
            <a:xfrm>
              <a:off x="5832648" y="6496985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“野外医学”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480B8FF-A1EB-109C-4B61-D76B4AD8D7B2}"/>
                </a:ext>
              </a:extLst>
            </p:cNvPr>
            <p:cNvSpPr txBox="1"/>
            <p:nvPr/>
          </p:nvSpPr>
          <p:spPr>
            <a:xfrm>
              <a:off x="1224136" y="6510344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“上海红十字会</a:t>
              </a:r>
              <a:r>
                <a:rPr kumimoji="1" lang="en-US" altLang="zh-CN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救在身边守沪生命”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D9E71166-49D7-0AFD-34E7-8E8573F5E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527" y="1587063"/>
            <a:ext cx="4191646" cy="27336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9A2BFDC-E1D7-E04F-8189-7A77E7F86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7527" y="4264397"/>
            <a:ext cx="4191646" cy="2767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76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96DB5-631E-D83A-B0EF-F8FF8592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96CD01F-BDB3-904E-6F41-C0D5C5DD098A}"/>
              </a:ext>
            </a:extLst>
          </p:cNvPr>
          <p:cNvSpPr txBox="1"/>
          <p:nvPr/>
        </p:nvSpPr>
        <p:spPr>
          <a:xfrm>
            <a:off x="3477047" y="30395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如何成为持证急救员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CDC068-7AEE-1EC9-135F-52A1B2C603F8}"/>
              </a:ext>
            </a:extLst>
          </p:cNvPr>
          <p:cNvSpPr txBox="1"/>
          <p:nvPr/>
        </p:nvSpPr>
        <p:spPr>
          <a:xfrm>
            <a:off x="2670451" y="1157890"/>
            <a:ext cx="6428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zh-CN" altLang="en-US" sz="2000" b="1" i="0" dirty="0">
                <a:solidFill>
                  <a:srgbClr val="147DFF"/>
                </a:solidFill>
                <a:effectLst/>
                <a:latin typeface="ui-sans-serif"/>
              </a:rPr>
              <a:t>专业认证，让施救更有底气</a:t>
            </a:r>
            <a:endParaRPr lang="zh-CN" altLang="en-US" sz="2000" b="1" dirty="0">
              <a:solidFill>
                <a:srgbClr val="147DFF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B827071-C7AB-7F78-02B6-D71219E72A4A}"/>
              </a:ext>
            </a:extLst>
          </p:cNvPr>
          <p:cNvGrpSpPr/>
          <p:nvPr/>
        </p:nvGrpSpPr>
        <p:grpSpPr>
          <a:xfrm>
            <a:off x="0" y="1647659"/>
            <a:ext cx="7632848" cy="5324350"/>
            <a:chOff x="0" y="1647659"/>
            <a:chExt cx="7632848" cy="532435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B618BAD0-AD89-EE0E-9ABD-F34E66F57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647659"/>
              <a:ext cx="7632848" cy="4790616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4E93D6C0-9037-4CCA-1872-C85E76E5A49F}"/>
                </a:ext>
              </a:extLst>
            </p:cNvPr>
            <p:cNvSpPr txBox="1"/>
            <p:nvPr/>
          </p:nvSpPr>
          <p:spPr>
            <a:xfrm>
              <a:off x="3960440" y="6496986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“救是你</a:t>
              </a:r>
              <a:r>
                <a:rPr kumimoji="1" lang="en-US" altLang="zh-CN" sz="1200" dirty="0" err="1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WESave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”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E169BB9-912B-B37F-3DF6-378C94E3A36D}"/>
                </a:ext>
              </a:extLst>
            </p:cNvPr>
            <p:cNvSpPr txBox="1"/>
            <p:nvPr/>
          </p:nvSpPr>
          <p:spPr>
            <a:xfrm>
              <a:off x="5832648" y="6496985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“野外医学”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C13D983-19F4-DF0D-6F8B-C6FC13985E90}"/>
                </a:ext>
              </a:extLst>
            </p:cNvPr>
            <p:cNvSpPr txBox="1"/>
            <p:nvPr/>
          </p:nvSpPr>
          <p:spPr>
            <a:xfrm>
              <a:off x="1224136" y="6510344"/>
              <a:ext cx="29523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关注</a:t>
              </a:r>
              <a:endPara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“上海红十字会</a:t>
              </a:r>
              <a:r>
                <a:rPr kumimoji="1" lang="en-US" altLang="zh-CN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-</a:t>
              </a:r>
              <a:r>
                <a:rPr kumimoji="1" lang="zh-CN" altLang="en-US" sz="1200" dirty="0">
                  <a:solidFill>
                    <a:srgbClr val="147D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救在身边守沪生命”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6040D735-FE10-6537-831F-5CBE8C47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511" y="1189842"/>
            <a:ext cx="4105110" cy="26299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3D48C3-4500-829B-B63D-F8146D6A9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559" y="3819829"/>
            <a:ext cx="4105110" cy="2706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27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FC53C-E9BC-8F61-12C2-5619E618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77FC676-9D31-F9DA-922A-5E6277CAAA3D}"/>
              </a:ext>
            </a:extLst>
          </p:cNvPr>
          <p:cNvSpPr txBox="1"/>
          <p:nvPr/>
        </p:nvSpPr>
        <p:spPr>
          <a:xfrm>
            <a:off x="4845199" y="27186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急救保障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6DD59A-7A07-787A-CDF1-AA4B17F87C0C}"/>
              </a:ext>
            </a:extLst>
          </p:cNvPr>
          <p:cNvSpPr txBox="1"/>
          <p:nvPr/>
        </p:nvSpPr>
        <p:spPr>
          <a:xfrm>
            <a:off x="2468935" y="137649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上海马拉松赛事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F0D46DD-2C2E-CCF3-0989-AAF8730D7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052" y="1886494"/>
            <a:ext cx="2303253" cy="49844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561D491-BCDA-AAC7-D06E-5482BCFE4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103" y="1886495"/>
            <a:ext cx="2303253" cy="49844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409FEDB-4E3B-82FD-67E2-449C726DE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567" y="1888133"/>
            <a:ext cx="2305321" cy="498447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2FD5FF7-0641-5440-2FD6-768B4EDD4970}"/>
              </a:ext>
            </a:extLst>
          </p:cNvPr>
          <p:cNvSpPr txBox="1"/>
          <p:nvPr/>
        </p:nvSpPr>
        <p:spPr>
          <a:xfrm>
            <a:off x="7941543" y="1219583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杭州马拉松赛事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4EC3B11-BFFC-42DD-A5F5-3EA83153460F}"/>
              </a:ext>
            </a:extLst>
          </p:cNvPr>
          <p:cNvSpPr txBox="1"/>
          <p:nvPr/>
        </p:nvSpPr>
        <p:spPr>
          <a:xfrm>
            <a:off x="164679" y="155645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张雪峰猝死事件的急救“失”与“得”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41C628-CF2A-4CE3-8621-7CAC67CD4251}"/>
              </a:ext>
            </a:extLst>
          </p:cNvPr>
          <p:cNvSpPr txBox="1"/>
          <p:nvPr/>
        </p:nvSpPr>
        <p:spPr>
          <a:xfrm>
            <a:off x="2252911" y="1240061"/>
            <a:ext cx="2376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失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C0F592-E37B-42FC-9A9B-3A8F7C2A2AC3}"/>
              </a:ext>
            </a:extLst>
          </p:cNvPr>
          <p:cNvSpPr txBox="1"/>
          <p:nvPr/>
        </p:nvSpPr>
        <p:spPr>
          <a:xfrm>
            <a:off x="8211314" y="1240061"/>
            <a:ext cx="2376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得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F2CF2CC-26B2-4B78-B86E-6CFDC9689E30}"/>
              </a:ext>
            </a:extLst>
          </p:cNvPr>
          <p:cNvSpPr txBox="1"/>
          <p:nvPr/>
        </p:nvSpPr>
        <p:spPr>
          <a:xfrm>
            <a:off x="884238" y="2046996"/>
            <a:ext cx="5185097" cy="4551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空间设计缺陷导致发现延误（独立封闭空间）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健康预警被系统性忽视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583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年因心悸住院，建议全休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个月，实际不到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个月复工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583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年，体检异常，取消锡马参赛资格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92583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长期睡眠不足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小时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急救技能普及不足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FEE72B0-D099-4035-BE4A-56D9DB12C7F4}"/>
              </a:ext>
            </a:extLst>
          </p:cNvPr>
          <p:cNvCxnSpPr/>
          <p:nvPr/>
        </p:nvCxnSpPr>
        <p:spPr>
          <a:xfrm>
            <a:off x="6500813" y="2032149"/>
            <a:ext cx="0" cy="4679801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7BF05A84-C124-4654-B9D0-9CE8BB43CCAB}"/>
              </a:ext>
            </a:extLst>
          </p:cNvPr>
          <p:cNvSpPr txBox="1"/>
          <p:nvPr/>
        </p:nvSpPr>
        <p:spPr>
          <a:xfrm>
            <a:off x="6789415" y="2046996"/>
            <a:ext cx="5185097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院前急救响应迅速（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120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到达后持续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CPR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高级生命支持及时启用（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ECMO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、肾上腺素等）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617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7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139D2CEA-AF21-40D0-8A7C-A4C28BDAA322}"/>
              </a:ext>
            </a:extLst>
          </p:cNvPr>
          <p:cNvSpPr txBox="1"/>
          <p:nvPr/>
        </p:nvSpPr>
        <p:spPr>
          <a:xfrm>
            <a:off x="-9672" y="2968253"/>
            <a:ext cx="12868422" cy="987243"/>
          </a:xfrm>
          <a:prstGeom prst="rect">
            <a:avLst/>
          </a:prstGeom>
          <a:solidFill>
            <a:srgbClr val="147DFF"/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公益，不是每个人做很多</a:t>
            </a:r>
            <a:endParaRPr lang="en-US" altLang="zh-CN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latin typeface="微软雅黑" charset="-122"/>
                <a:ea typeface="微软雅黑" charset="-122"/>
              </a:rPr>
              <a:t>而是每个人力所能及做一点点</a:t>
            </a:r>
            <a:endParaRPr lang="en-GB" altLang="zh-CN" b="1" dirty="0">
              <a:solidFill>
                <a:schemeClr val="bg1"/>
              </a:solidFill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表 4"/>
          <p:cNvGraphicFramePr/>
          <p:nvPr/>
        </p:nvGraphicFramePr>
        <p:xfrm>
          <a:off x="524719" y="519981"/>
          <a:ext cx="10945216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直接箭头连接符 8"/>
          <p:cNvCxnSpPr/>
          <p:nvPr/>
        </p:nvCxnSpPr>
        <p:spPr>
          <a:xfrm>
            <a:off x="2108895" y="1240061"/>
            <a:ext cx="8496944" cy="3888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C649B47-41A8-475C-ADAB-B60CCAB1482D}"/>
              </a:ext>
            </a:extLst>
          </p:cNvPr>
          <p:cNvSpPr txBox="1"/>
          <p:nvPr/>
        </p:nvSpPr>
        <p:spPr>
          <a:xfrm>
            <a:off x="164679" y="155645"/>
            <a:ext cx="9433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世界急救普及率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3" y="1384077"/>
            <a:ext cx="5035682" cy="4257697"/>
          </a:xfrm>
          <a:prstGeom prst="rect">
            <a:avLst/>
          </a:prstGeom>
        </p:spPr>
      </p:pic>
      <p:grpSp>
        <p:nvGrpSpPr>
          <p:cNvPr id="2" name="组 1"/>
          <p:cNvGrpSpPr/>
          <p:nvPr/>
        </p:nvGrpSpPr>
        <p:grpSpPr>
          <a:xfrm>
            <a:off x="7077447" y="1789179"/>
            <a:ext cx="4536504" cy="4254813"/>
            <a:chOff x="1617945" y="1989078"/>
            <a:chExt cx="4536504" cy="2979275"/>
          </a:xfrm>
        </p:grpSpPr>
        <p:sp>
          <p:nvSpPr>
            <p:cNvPr id="7" name="文本框 6"/>
            <p:cNvSpPr txBox="1"/>
            <p:nvPr/>
          </p:nvSpPr>
          <p:spPr>
            <a:xfrm>
              <a:off x="1995987" y="2833254"/>
              <a:ext cx="3780420" cy="79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latin typeface="微软雅黑" charset="-122"/>
                  <a:ea typeface="微软雅黑" charset="-122"/>
                  <a:cs typeface="微软雅黑" charset="-122"/>
                </a:rPr>
                <a:t>民法典 </a:t>
              </a:r>
              <a:r>
                <a:rPr lang="en-US" altLang="zh-CN" sz="2800" b="1" dirty="0">
                  <a:latin typeface="微软雅黑" charset="-122"/>
                  <a:ea typeface="微软雅黑" charset="-122"/>
                  <a:cs typeface="微软雅黑" charset="-122"/>
                </a:rPr>
                <a:t>· </a:t>
              </a:r>
              <a:r>
                <a:rPr lang="zh-CN" altLang="en-US" sz="2800" b="1" dirty="0">
                  <a:latin typeface="微软雅黑" charset="-122"/>
                  <a:ea typeface="微软雅黑" charset="-122"/>
                  <a:cs typeface="微软雅黑" charset="-122"/>
                </a:rPr>
                <a:t>第</a:t>
              </a:r>
              <a:r>
                <a:rPr lang="en-US" altLang="zh-CN" sz="2800" b="1" dirty="0">
                  <a:latin typeface="微软雅黑" charset="-122"/>
                  <a:ea typeface="微软雅黑" charset="-122"/>
                  <a:cs typeface="微软雅黑" charset="-122"/>
                </a:rPr>
                <a:t>184</a:t>
              </a:r>
              <a:r>
                <a:rPr lang="zh-CN" altLang="en-US" sz="2800" b="1" dirty="0">
                  <a:latin typeface="微软雅黑" charset="-122"/>
                  <a:ea typeface="微软雅黑" charset="-122"/>
                  <a:cs typeface="微软雅黑" charset="-122"/>
                </a:rPr>
                <a:t>条</a:t>
              </a:r>
              <a:endParaRPr lang="en-US" altLang="zh-CN" sz="2800" b="1" dirty="0"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algn="ctr"/>
              <a:endParaRPr lang="en-US" altLang="zh-CN" sz="2000" dirty="0"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algn="ctr"/>
              <a:r>
                <a:rPr lang="zh-CN" altLang="en-US" sz="2000" dirty="0">
                  <a:latin typeface="微软雅黑" charset="-122"/>
                  <a:ea typeface="微软雅黑" charset="-122"/>
                  <a:cs typeface="微软雅黑" charset="-122"/>
                </a:rPr>
                <a:t>实施时间：</a:t>
              </a:r>
              <a:r>
                <a:rPr lang="en-US" altLang="zh-CN" sz="2000" dirty="0">
                  <a:latin typeface="微软雅黑" charset="-122"/>
                  <a:ea typeface="微软雅黑" charset="-122"/>
                  <a:cs typeface="微软雅黑" charset="-122"/>
                </a:rPr>
                <a:t>2021</a:t>
              </a:r>
              <a:r>
                <a:rPr lang="zh-CN" altLang="en-US" sz="2000" dirty="0">
                  <a:latin typeface="微软雅黑" charset="-122"/>
                  <a:ea typeface="微软雅黑" charset="-122"/>
                  <a:cs typeface="微软雅黑" charset="-122"/>
                </a:rPr>
                <a:t>年</a:t>
              </a:r>
              <a:r>
                <a:rPr lang="en-US" altLang="zh-CN" sz="2000" dirty="0">
                  <a:latin typeface="微软雅黑" charset="-122"/>
                  <a:ea typeface="微软雅黑" charset="-122"/>
                  <a:cs typeface="微软雅黑" charset="-122"/>
                </a:rPr>
                <a:t>1</a:t>
              </a:r>
              <a:r>
                <a:rPr lang="zh-CN" altLang="en-US" sz="2000" dirty="0">
                  <a:latin typeface="微软雅黑" charset="-122"/>
                  <a:ea typeface="微软雅黑" charset="-122"/>
                  <a:cs typeface="微软雅黑" charset="-122"/>
                </a:rPr>
                <a:t>月</a:t>
              </a:r>
              <a:r>
                <a:rPr lang="en-US" altLang="zh-CN" sz="2000" dirty="0">
                  <a:latin typeface="微软雅黑" charset="-122"/>
                  <a:ea typeface="微软雅黑" charset="-122"/>
                  <a:cs typeface="微软雅黑" charset="-122"/>
                </a:rPr>
                <a:t>1</a:t>
              </a:r>
              <a:r>
                <a:rPr lang="zh-CN" altLang="en-US" sz="2000" dirty="0">
                  <a:latin typeface="微软雅黑" charset="-122"/>
                  <a:ea typeface="微软雅黑" charset="-122"/>
                  <a:cs typeface="微软雅黑" charset="-122"/>
                </a:rPr>
                <a:t>日</a:t>
              </a:r>
              <a:endParaRPr lang="en-US" altLang="zh-CN" sz="2000" dirty="0">
                <a:latin typeface="微软雅黑" charset="-122"/>
                <a:ea typeface="微软雅黑" charset="-122"/>
                <a:cs typeface="微软雅黑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17945" y="1989078"/>
              <a:ext cx="45365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 b="1" dirty="0">
                  <a:latin typeface="微软雅黑" charset="-122"/>
                  <a:ea typeface="微软雅黑" charset="-122"/>
                  <a:cs typeface="微软雅黑" charset="-122"/>
                </a:rPr>
                <a:t>“好人法”落实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17945" y="3739951"/>
              <a:ext cx="4392488" cy="122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>
                <a:lnSpc>
                  <a:spcPct val="150000"/>
                </a:lnSpc>
              </a:pPr>
              <a:r>
                <a:rPr lang="zh-CN" altLang="en-US" sz="2400" dirty="0">
                  <a:latin typeface="微软雅黑" charset="-122"/>
                  <a:ea typeface="微软雅黑" charset="-122"/>
                  <a:cs typeface="微软雅黑" charset="-122"/>
                </a:rPr>
                <a:t>因自愿实施紧急救助行为造成受助人损害的，救助人不承担民事责任。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24"/>
          <p:cNvGraphicFramePr/>
          <p:nvPr/>
        </p:nvGraphicFramePr>
        <p:xfrm>
          <a:off x="2540943" y="1456084"/>
          <a:ext cx="8068956" cy="1947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r:id="rId4" imgW="9525" imgH="9525" progId="">
                  <p:embed/>
                </p:oleObj>
              </mc:Choice>
              <mc:Fallback>
                <p:oleObj r:id="rId4" imgW="9525" imgH="9525" progId="">
                  <p:embed/>
                  <p:pic>
                    <p:nvPicPr>
                      <p:cNvPr id="0" name="Object 2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943" y="1456084"/>
                        <a:ext cx="8068956" cy="19478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2468935" y="805702"/>
            <a:ext cx="7766727" cy="612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1"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2400" dirty="0">
                <a:latin typeface="微软雅黑" charset="-122"/>
                <a:ea typeface="微软雅黑" charset="-122"/>
              </a:rPr>
              <a:t>心肺复苏成功率与时间之关系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429375" y="3616325"/>
            <a:ext cx="6552728" cy="3077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0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～</a:t>
            </a: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1min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：心脏骤停、瘫倒在地、瞳孔放大、呼吸停止</a:t>
            </a:r>
            <a:endParaRPr lang="en-US" altLang="zh-CN" sz="2000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0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～</a:t>
            </a: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4min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：尚未出现脑损伤</a:t>
            </a:r>
            <a:endParaRPr lang="en-US" altLang="zh-CN" sz="2000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4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～</a:t>
            </a: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6min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：开始出现脑损伤</a:t>
            </a:r>
            <a:endParaRPr lang="en-US" altLang="zh-CN" sz="2000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6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～</a:t>
            </a: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10min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：出现严重脑损伤</a:t>
            </a:r>
            <a:endParaRPr lang="en-US" altLang="zh-CN" sz="2000" dirty="0">
              <a:latin typeface="微软雅黑" charset="-122"/>
              <a:ea typeface="微软雅黑" charset="-122"/>
              <a:cs typeface="微软雅黑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≥</a:t>
            </a:r>
            <a:r>
              <a:rPr lang="en-US" altLang="zh-CN" sz="2000" dirty="0">
                <a:latin typeface="微软雅黑" charset="-122"/>
                <a:ea typeface="微软雅黑" charset="-122"/>
                <a:cs typeface="微软雅黑" charset="-122"/>
              </a:rPr>
              <a:t>10min</a:t>
            </a:r>
            <a:r>
              <a:rPr lang="zh-CN" altLang="en-US" sz="2000" dirty="0">
                <a:latin typeface="微软雅黑" charset="-122"/>
                <a:ea typeface="微软雅黑" charset="-122"/>
                <a:cs typeface="微软雅黑" charset="-122"/>
              </a:rPr>
              <a:t>：脑损伤不可逆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83" y="3761928"/>
            <a:ext cx="2448272" cy="24240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4679" y="184699"/>
            <a:ext cx="4306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黄金抢救</a:t>
            </a:r>
            <a:r>
              <a:rPr lang="en-US" altLang="zh-CN" sz="4000" b="1" dirty="0">
                <a:latin typeface="微软雅黑" charset="-122"/>
                <a:ea typeface="微软雅黑" charset="-122"/>
                <a:cs typeface="微软雅黑" charset="-122"/>
              </a:rPr>
              <a:t> 4 </a:t>
            </a:r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分钟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7924" y="6237787"/>
            <a:ext cx="3886200" cy="91145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片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547" y="4115746"/>
            <a:ext cx="5507321" cy="2945013"/>
          </a:xfrm>
          <a:prstGeom prst="rect">
            <a:avLst/>
          </a:prstGeom>
        </p:spPr>
      </p:pic>
      <p:pic>
        <p:nvPicPr>
          <p:cNvPr id="28" name="图片 3" descr="心电传导机理图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1269" y="1396884"/>
            <a:ext cx="3407305" cy="270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图片 28" descr="t01b5d953dfaa93b38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888" y="4191599"/>
            <a:ext cx="4832659" cy="2869161"/>
          </a:xfrm>
          <a:prstGeom prst="rect">
            <a:avLst/>
          </a:prstGeom>
        </p:spPr>
      </p:pic>
      <p:pic>
        <p:nvPicPr>
          <p:cNvPr id="30" name="图片 29" descr="6d0b355ftw1edhv1y2262g20c806w7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5547" y="1259841"/>
            <a:ext cx="5507320" cy="2893832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4773282" y="2608268"/>
            <a:ext cx="2384531" cy="0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>
            <a:off x="4853683" y="5416426"/>
            <a:ext cx="2304130" cy="0"/>
          </a:xfrm>
          <a:prstGeom prst="straightConnector1">
            <a:avLst/>
          </a:prstGeom>
          <a:ln w="127000" cap="rnd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254328" y="369191"/>
            <a:ext cx="8464879" cy="51398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l" defTabSz="964565"/>
            <a:r>
              <a:rPr lang="zh-CN" altLang="en-US" sz="4000" kern="0" dirty="0">
                <a:solidFill>
                  <a:schemeClr val="tx1"/>
                </a:solidFill>
                <a:latin typeface="微软雅黑" charset="-122"/>
                <a:ea typeface="微软雅黑" charset="-122"/>
              </a:rPr>
              <a:t>心脏骤停室颤示意图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742" y="98987"/>
            <a:ext cx="1379329" cy="5665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8942" y="58465"/>
            <a:ext cx="685800" cy="63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181ADA2-C41A-C696-8031-144726B6E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3689635"/>
            <a:ext cx="10430179" cy="2830969"/>
          </a:xfrm>
          <a:prstGeom prst="rect">
            <a:avLst/>
          </a:prstGeom>
        </p:spPr>
      </p:pic>
      <p:cxnSp>
        <p:nvCxnSpPr>
          <p:cNvPr id="3" name="直接箭头连接符 4">
            <a:extLst>
              <a:ext uri="{FF2B5EF4-FFF2-40B4-BE49-F238E27FC236}">
                <a16:creationId xmlns:a16="http://schemas.microsoft.com/office/drawing/2014/main" id="{619E6EB0-F0CC-6B8F-A65A-714A55CAE5CE}"/>
              </a:ext>
            </a:extLst>
          </p:cNvPr>
          <p:cNvCxnSpPr/>
          <p:nvPr/>
        </p:nvCxnSpPr>
        <p:spPr>
          <a:xfrm>
            <a:off x="1602240" y="5733027"/>
            <a:ext cx="9625302" cy="35571"/>
          </a:xfrm>
          <a:prstGeom prst="straightConnector1">
            <a:avLst/>
          </a:prstGeom>
          <a:ln w="1016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2057464-547B-FAE7-9229-3FD065FCE070}"/>
              </a:ext>
            </a:extLst>
          </p:cNvPr>
          <p:cNvSpPr txBox="1"/>
          <p:nvPr/>
        </p:nvSpPr>
        <p:spPr>
          <a:xfrm>
            <a:off x="4560869" y="5728079"/>
            <a:ext cx="7171793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50" b="1" dirty="0">
                <a:solidFill>
                  <a:srgbClr val="FFFF00"/>
                </a:solidFill>
              </a:rPr>
              <a:t>黄 金 </a:t>
            </a:r>
            <a:r>
              <a:rPr lang="en-US" altLang="zh-CN" sz="4550" b="1" dirty="0">
                <a:solidFill>
                  <a:srgbClr val="FFFF00"/>
                </a:solidFill>
              </a:rPr>
              <a:t>4 </a:t>
            </a:r>
            <a:r>
              <a:rPr lang="zh-CN" altLang="en-US" sz="4550" b="1" dirty="0">
                <a:solidFill>
                  <a:srgbClr val="FFFF00"/>
                </a:solidFill>
              </a:rPr>
              <a:t>分 钟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4E3D0AC-ED4E-3D0B-B159-D589E7A09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1767205"/>
            <a:ext cx="10429875" cy="1998345"/>
          </a:xfrm>
          <a:prstGeom prst="rect">
            <a:avLst/>
          </a:prstGeom>
        </p:spPr>
      </p:pic>
      <p:sp>
        <p:nvSpPr>
          <p:cNvPr id="6" name="闪电形 5">
            <a:extLst>
              <a:ext uri="{FF2B5EF4-FFF2-40B4-BE49-F238E27FC236}">
                <a16:creationId xmlns:a16="http://schemas.microsoft.com/office/drawing/2014/main" id="{49B13360-21C7-CAC1-49DA-83EF2D170F44}"/>
              </a:ext>
            </a:extLst>
          </p:cNvPr>
          <p:cNvSpPr/>
          <p:nvPr/>
        </p:nvSpPr>
        <p:spPr>
          <a:xfrm flipH="1">
            <a:off x="6143625" y="3833495"/>
            <a:ext cx="795020" cy="1826895"/>
          </a:xfrm>
          <a:prstGeom prst="lightningBol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19391E-A912-4724-09B5-4DB40AC0F8A9}"/>
              </a:ext>
            </a:extLst>
          </p:cNvPr>
          <p:cNvSpPr txBox="1"/>
          <p:nvPr/>
        </p:nvSpPr>
        <p:spPr>
          <a:xfrm>
            <a:off x="164679" y="207559"/>
            <a:ext cx="4306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心室颤动的心率</a:t>
            </a:r>
          </a:p>
        </p:txBody>
      </p:sp>
    </p:spTree>
    <p:extLst>
      <p:ext uri="{BB962C8B-B14F-4D97-AF65-F5344CB8AC3E}">
        <p14:creationId xmlns:p14="http://schemas.microsoft.com/office/powerpoint/2010/main" val="2304460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81A68D-A784-4839-9D77-DB014A6F4B76}"/>
              </a:ext>
            </a:extLst>
          </p:cNvPr>
          <p:cNvSpPr txBox="1"/>
          <p:nvPr/>
        </p:nvSpPr>
        <p:spPr>
          <a:xfrm>
            <a:off x="164679" y="184699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黄金</a:t>
            </a:r>
            <a:r>
              <a:rPr lang="en-US" altLang="zh-CN" sz="4000" b="1" dirty="0">
                <a:latin typeface="微软雅黑" charset="-122"/>
                <a:ea typeface="微软雅黑" charset="-122"/>
                <a:cs typeface="微软雅黑" charset="-122"/>
              </a:rPr>
              <a:t>4 </a:t>
            </a:r>
            <a:r>
              <a:rPr lang="zh-CN" altLang="en-US" sz="4000" b="1" dirty="0">
                <a:latin typeface="微软雅黑" charset="-122"/>
                <a:ea typeface="微软雅黑" charset="-122"/>
                <a:cs typeface="微软雅黑" charset="-122"/>
              </a:rPr>
              <a:t>分钟的正反例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DB3C2DD-0E8E-4E6D-9067-A93A051BFD1E}"/>
              </a:ext>
            </a:extLst>
          </p:cNvPr>
          <p:cNvSpPr txBox="1"/>
          <p:nvPr/>
        </p:nvSpPr>
        <p:spPr>
          <a:xfrm>
            <a:off x="7293472" y="1240061"/>
            <a:ext cx="4104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张志杰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急救延误致死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41BA291-7BF3-4176-9D73-67086C80231D}"/>
              </a:ext>
            </a:extLst>
          </p:cNvPr>
          <p:cNvSpPr txBox="1"/>
          <p:nvPr/>
        </p:nvSpPr>
        <p:spPr>
          <a:xfrm>
            <a:off x="1028774" y="1240061"/>
            <a:ext cx="54720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埃里克森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教科书式急救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086E453-DF72-4BEA-9772-0845B1019EC6}"/>
              </a:ext>
            </a:extLst>
          </p:cNvPr>
          <p:cNvCxnSpPr/>
          <p:nvPr/>
        </p:nvCxnSpPr>
        <p:spPr>
          <a:xfrm>
            <a:off x="6500813" y="2032149"/>
            <a:ext cx="0" cy="4679801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5D46140-FF01-482F-9601-C99EA6B7E3DB}"/>
              </a:ext>
            </a:extLst>
          </p:cNvPr>
          <p:cNvSpPr txBox="1"/>
          <p:nvPr/>
        </p:nvSpPr>
        <p:spPr>
          <a:xfrm>
            <a:off x="884238" y="2395321"/>
            <a:ext cx="5185097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：队友示意裁判，中止比赛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：队长抵达检查呼吸道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：队医到场开展救援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37s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：携带急救设备的医务人员冲进场地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送达，开始心肺复苏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1min39s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：担架送达，心肺复苏仍在继续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2min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：急救仍在继续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10min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：死里逃生，可用呼吸机自主呼吸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5BCD59-920A-4D68-A307-B184C803FA07}"/>
              </a:ext>
            </a:extLst>
          </p:cNvPr>
          <p:cNvSpPr txBox="1"/>
          <p:nvPr/>
        </p:nvSpPr>
        <p:spPr>
          <a:xfrm>
            <a:off x="6759646" y="2392189"/>
            <a:ext cx="5185097" cy="3269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：教练发现并上前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：疑似裁判阻止教练靠近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：医疗人员入场，简单检查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1min39s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：担架入场，尚未进行心肺复苏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2min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：担架离场，仍未使用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AED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或心肺复苏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未进行：现场</a:t>
            </a:r>
            <a:r>
              <a:rPr lang="en-US" altLang="zh-CN" sz="20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AED</a:t>
            </a:r>
            <a:r>
              <a:rPr lang="zh-CN" altLang="en-US" sz="20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除颤和心肺复苏</a:t>
            </a:r>
          </a:p>
        </p:txBody>
      </p:sp>
    </p:spTree>
    <p:extLst>
      <p:ext uri="{BB962C8B-B14F-4D97-AF65-F5344CB8AC3E}">
        <p14:creationId xmlns:p14="http://schemas.microsoft.com/office/powerpoint/2010/main" val="733628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UUID" val="{C1A8F295-47DC-48FB-81BD-666766343352}"/>
  <p:tag name="ISPRING_RESOURCE_FOLDER" val="E:\素材\正版图-卖\PPT\0变色龙\0包图网\bt369\ppt\bt369\"/>
  <p:tag name="ISPRING_PRESENTATION_PATH" val="E:\素材\正版图-卖\PPT\0变色龙\0包图网\bt369\ppt\bt369.pptx"/>
  <p:tag name="ISPRING_PROJECT_FOLDER_UPDATED" val="1"/>
  <p:tag name="ISPRING_SCREEN_RECS_UPDATED" val="E:\素材\正版图-卖\PPT\0变色龙\0包图网\bt369\ppt\bt36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bt38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1022194503"/>
  <p:tag name="MH_LIBRARY" val="GRAPHIC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1813</Words>
  <Application>Microsoft Office PowerPoint</Application>
  <PresentationFormat>自定义</PresentationFormat>
  <Paragraphs>252</Paragraphs>
  <Slides>30</Slides>
  <Notes>27</Notes>
  <HiddenSlides>0</HiddenSlides>
  <MMClips>3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30</vt:i4>
      </vt:variant>
    </vt:vector>
  </HeadingPairs>
  <TitlesOfParts>
    <vt:vector size="43" baseType="lpstr">
      <vt:lpstr>-apple-system</vt:lpstr>
      <vt:lpstr>ui-sans-serif</vt:lpstr>
      <vt:lpstr>-webkit-standard</vt:lpstr>
      <vt:lpstr>等线</vt:lpstr>
      <vt:lpstr>等线 Light</vt:lpstr>
      <vt:lpstr>微软雅黑</vt:lpstr>
      <vt:lpstr>微软雅黑</vt:lpstr>
      <vt:lpstr>Arial</vt:lpstr>
      <vt:lpstr>Calibri</vt:lpstr>
      <vt:lpstr>Wingdings</vt:lpstr>
      <vt:lpstr>1_自定义设计方案</vt:lpstr>
      <vt:lpstr>3_自定义设计方案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爱心公益</dc:title>
  <dc:creator/>
  <cp:keywords>www.1ppt.com</cp:keywords>
  <cp:lastModifiedBy/>
  <cp:revision>1</cp:revision>
  <dcterms:created xsi:type="dcterms:W3CDTF">2024-05-10T07:50:22Z</dcterms:created>
  <dcterms:modified xsi:type="dcterms:W3CDTF">2026-04-06T03:03:53Z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/>
  </property>
</Properties>
</file>